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  <p:sldId id="324" r:id="rId5"/>
    <p:sldId id="329" r:id="rId6"/>
    <p:sldId id="325" r:id="rId7"/>
    <p:sldId id="326" r:id="rId8"/>
    <p:sldId id="327" r:id="rId9"/>
    <p:sldId id="328" r:id="rId10"/>
    <p:sldId id="319" r:id="rId11"/>
    <p:sldId id="317" r:id="rId12"/>
    <p:sldId id="318" r:id="rId13"/>
    <p:sldId id="321" r:id="rId14"/>
    <p:sldId id="323" r:id="rId15"/>
    <p:sldId id="312" r:id="rId16"/>
    <p:sldId id="313" r:id="rId17"/>
    <p:sldId id="314" r:id="rId18"/>
    <p:sldId id="315" r:id="rId19"/>
    <p:sldId id="316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33" autoAdjust="0"/>
  </p:normalViewPr>
  <p:slideViewPr>
    <p:cSldViewPr>
      <p:cViewPr>
        <p:scale>
          <a:sx n="75" d="100"/>
          <a:sy n="75" d="100"/>
        </p:scale>
        <p:origin x="-36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AE50-EF9B-4AA1-BADF-04FD390FA505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44C4-ED6F-48B8-B530-0477C67FA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F6BC-84BA-4D55-A46E-A7CD26C51D2F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5E35-86B9-48E6-9DD3-7F71658E2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710E-CF53-4387-B79D-E019ABDD0FAB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407D-B515-48E6-B1EA-CF4CEA970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C50C-C3E9-49D3-A479-1E58A432C7D6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7F0F-7937-4397-B03A-B065725C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BECA-15A5-4251-8C81-CF96429827D5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04AB-951D-4C27-BA00-59A72263F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A4D1-967C-45D5-9D22-94C44B9C940E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567A-A3A1-4A81-BC40-8E21ADC82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DEE8-4263-4EB7-A59A-74CC672B3F0A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7754-992D-4A9C-A9F3-1ABAC1FB3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B0E9-F4E8-452F-A92A-000F9A9A87BB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306B-BB0C-453C-BF26-96BD62684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9E7-C0AD-441E-8ED6-D497572A82D2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02C7-D49C-4930-B3CF-5B6D3C6BE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0F81-9F7B-4F5C-8F40-3B7573987555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6048-0C0A-43CB-BE93-DA05C677E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046E-7589-4E17-8F23-477C0E7A58C8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B1D4-262D-4E01-8DE7-BF56320E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D060DC-0A09-4100-92B6-40337C05FE30}" type="datetimeFigureOut">
              <a:rPr lang="ru-RU"/>
              <a:pPr>
                <a:defRPr/>
              </a:pPr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51B4BF-284B-490A-AA44-69C03869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Анализатора спектра </a:t>
            </a:r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Agilent 8561E</a:t>
            </a:r>
            <a:endParaRPr lang="ru-RU" sz="1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76825" y="620713"/>
            <a:ext cx="3609975" cy="2447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Обеспечивает измерения в системах NADC-TDMA, GSM, DECT, CT2-CAI, PDC и PHS.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 Диапазон частот: 30 Гц.-6.5 ГГц.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 Динамический диапазон: 88 дБ./103 дБ.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 Максимальное разрешение не менее 1 Гц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95288" y="4005263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580,0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I:\Мои документы\КубГУ\Важные\Оборудование\Окончательные\Закупаемое оборудование\Котировки\Для отдела закупок\Ректорат 04.12.2012\DSC08346.JPG"/>
          <p:cNvPicPr>
            <a:picLocks noChangeAspect="1" noChangeArrowheads="1"/>
          </p:cNvPicPr>
          <p:nvPr/>
        </p:nvPicPr>
        <p:blipFill>
          <a:blip r:embed="rId2"/>
          <a:srcRect l="6757" t="16216" r="4054" b="4504"/>
          <a:stretch>
            <a:fillRect/>
          </a:stretch>
        </p:blipFill>
        <p:spPr bwMode="auto">
          <a:xfrm>
            <a:off x="323850" y="692150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Измерительный комплекс для определения суммарного содержания водорастворимых антиоксидантов на основе амперометрического детектора ЦветЯуза-01-АА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0" y="765175"/>
            <a:ext cx="4114800" cy="10080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Прибор предназначен для определения свободных радикалов и антиоксидантов в водных средах.</a:t>
            </a: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179388" y="3213100"/>
            <a:ext cx="432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318,6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I:\Мои документы\КубГУ\Важные\Оборудование\Окончательные\Закупаемое оборудование\Котировки\Для отдела закупок\Ректорат 19.11.2012\DSC08316.JPG"/>
          <p:cNvPicPr>
            <a:picLocks noChangeAspect="1" noChangeArrowheads="1"/>
          </p:cNvPicPr>
          <p:nvPr/>
        </p:nvPicPr>
        <p:blipFill>
          <a:blip r:embed="rId2"/>
          <a:srcRect l="5901" t="17450" r="13776" b="22701"/>
          <a:stretch>
            <a:fillRect/>
          </a:stretch>
        </p:blipFill>
        <p:spPr bwMode="auto">
          <a:xfrm>
            <a:off x="179388" y="836613"/>
            <a:ext cx="4248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Потенциостат-гальваностат P-250I и </a:t>
            </a:r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P-250SM</a:t>
            </a:r>
            <a:endParaRPr lang="ru-RU" sz="1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0" y="765175"/>
            <a:ext cx="4114800" cy="57594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Приборы предназначены для проведения широкого спектра научных электрохимических исследований в различных областях химии и физики: вольтамперометрия, потенциометрия, кулонометрия, хронопотенциометрия, циклическая и линейная развертки потенциала или тока, импульсные методы и др.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Приборы позволяют проводить тестирование, испытание и исследование различных химических источников тока: батарей топливных элементов и отдельных их компонентов, литиевых и др. акумуляторов и т.д.</a:t>
            </a:r>
          </a:p>
        </p:txBody>
      </p:sp>
      <p:pic>
        <p:nvPicPr>
          <p:cNvPr id="27651" name="Picture 2" descr="I:\Мои документы\КубГУ\Важные\Оборудование\Окончательные\Закупаемое оборудование\Котировки\Для отдела закупок\Ректорат 19.11.2012\DSC08312.JPG"/>
          <p:cNvPicPr>
            <a:picLocks noChangeAspect="1" noChangeArrowheads="1"/>
          </p:cNvPicPr>
          <p:nvPr/>
        </p:nvPicPr>
        <p:blipFill>
          <a:blip r:embed="rId2"/>
          <a:srcRect l="9837" t="22701" r="9837" b="19551"/>
          <a:stretch>
            <a:fillRect/>
          </a:stretch>
        </p:blipFill>
        <p:spPr bwMode="auto">
          <a:xfrm>
            <a:off x="250825" y="765175"/>
            <a:ext cx="417671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79388" y="3213100"/>
            <a:ext cx="432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394,6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-инкубатор </a:t>
            </a:r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Galaxy CO-48S</a:t>
            </a:r>
            <a:endParaRPr lang="ru-RU" sz="1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356100" y="620713"/>
            <a:ext cx="4330700" cy="59039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-инкубатор Galaxy CO-48S имитирует условия среды необходимые для размножения и роста анаэробных микроорганизмов и обеспечивает выполнение стандартных работ с клеточными культурами в атмосфере углекислого газа 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79388" y="4221163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инкубатора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194,2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2" descr="I:\Мои документы\КубГУ\Важные\Оборудование\Окончательные\Закупаемое оборудование\Котировки\Для отдела закупок\Ректорат 19.11.2012\DSC08314.JPG"/>
          <p:cNvPicPr>
            <a:picLocks noChangeAspect="1" noChangeArrowheads="1"/>
          </p:cNvPicPr>
          <p:nvPr/>
        </p:nvPicPr>
        <p:blipFill>
          <a:blip r:embed="rId2"/>
          <a:srcRect l="8002" t="11151" b="5901"/>
          <a:stretch>
            <a:fillRect/>
          </a:stretch>
        </p:blipFill>
        <p:spPr bwMode="auto">
          <a:xfrm>
            <a:off x="468313" y="620713"/>
            <a:ext cx="287972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Высокочастотный генератор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635375" y="549275"/>
            <a:ext cx="4906963" cy="1223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Предназначен для модернизации установки по выращиванию кристаллов для оптоэлектроники</a:t>
            </a: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3708400" y="1268413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445,0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 descr="I:\Мои документы\КубГУ\Важные\Оборудование\Окончательные\Закупаемое оборудование\Котировки\Для отдела закупок\Ректорат 19.11.2012\DSC08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24844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Заголовок 1"/>
          <p:cNvSpPr>
            <a:spLocks/>
          </p:cNvSpPr>
          <p:nvPr/>
        </p:nvSpPr>
        <p:spPr bwMode="auto">
          <a:xfrm>
            <a:off x="3635375" y="3357563"/>
            <a:ext cx="5207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Оборудование для модернизации спектрографов</a:t>
            </a:r>
          </a:p>
        </p:txBody>
      </p:sp>
      <p:sp>
        <p:nvSpPr>
          <p:cNvPr id="29702" name="Содержимое 2"/>
          <p:cNvSpPr>
            <a:spLocks/>
          </p:cNvSpPr>
          <p:nvPr/>
        </p:nvSpPr>
        <p:spPr bwMode="auto">
          <a:xfrm>
            <a:off x="5219700" y="3976688"/>
            <a:ext cx="39243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Проведено оснащение двух высокоразрешающих спектрографов модулями связи с ПК. Модернизированные спектрографы позволяют регистрировать спектры испускания непосредственно в цифровом виде, что облегчает их обработку и интерпретацию, а также позволяет количественно оценивать регистрируемые параметры.</a:t>
            </a:r>
          </a:p>
        </p:txBody>
      </p:sp>
      <p:sp>
        <p:nvSpPr>
          <p:cNvPr id="29703" name="Прямоугольник 4"/>
          <p:cNvSpPr>
            <a:spLocks noChangeArrowheads="1"/>
          </p:cNvSpPr>
          <p:nvPr/>
        </p:nvSpPr>
        <p:spPr bwMode="auto">
          <a:xfrm>
            <a:off x="250825" y="6489700"/>
            <a:ext cx="432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479,1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3" descr="I:\Мои документы\КубГУ\Важные\Оборудование\Окончательные\Закупаемое оборудование\Котировки\Для отдела закупок\Ректорат 19.11.2012\DSC08322.JPG"/>
          <p:cNvPicPr>
            <a:picLocks noChangeAspect="1" noChangeArrowheads="1"/>
          </p:cNvPicPr>
          <p:nvPr/>
        </p:nvPicPr>
        <p:blipFill>
          <a:blip r:embed="rId3"/>
          <a:srcRect t="10101" b="21651"/>
          <a:stretch>
            <a:fillRect/>
          </a:stretch>
        </p:blipFill>
        <p:spPr bwMode="auto">
          <a:xfrm>
            <a:off x="250825" y="4005263"/>
            <a:ext cx="49244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9700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Установка для нанесения фоторезиста</a:t>
            </a: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323850" y="3284538"/>
            <a:ext cx="431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380,0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I:\Мои документы\КубГУ\Важные\Оборудование\Окончательные\Закупаемое оборудование\Котировки\Для отдела закупок\Ректорат 19.11.2012\DSC08325.JPG"/>
          <p:cNvPicPr>
            <a:picLocks noChangeAspect="1" noChangeArrowheads="1"/>
          </p:cNvPicPr>
          <p:nvPr/>
        </p:nvPicPr>
        <p:blipFill>
          <a:blip r:embed="rId2"/>
          <a:srcRect l="5202" t="18500" r="5202" b="6950"/>
          <a:stretch>
            <a:fillRect/>
          </a:stretch>
        </p:blipFill>
        <p:spPr bwMode="auto">
          <a:xfrm>
            <a:off x="1476375" y="476250"/>
            <a:ext cx="2465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I:\Мои документы\КубГУ\Важные\Оборудование\Окончательные\Закупаемое оборудование\Котировки\Для отдела закупок\Ректорат 19.11.2012\DSC08328.JPG"/>
          <p:cNvPicPr>
            <a:picLocks noChangeAspect="1" noChangeArrowheads="1"/>
          </p:cNvPicPr>
          <p:nvPr/>
        </p:nvPicPr>
        <p:blipFill>
          <a:blip r:embed="rId3"/>
          <a:srcRect l="3801" t="11151" r="2402"/>
          <a:stretch>
            <a:fillRect/>
          </a:stretch>
        </p:blipFill>
        <p:spPr bwMode="auto">
          <a:xfrm>
            <a:off x="5219700" y="2276475"/>
            <a:ext cx="3192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4643438" y="6308725"/>
            <a:ext cx="432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334,3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Содержимое 2"/>
          <p:cNvSpPr txBox="1">
            <a:spLocks/>
          </p:cNvSpPr>
          <p:nvPr/>
        </p:nvSpPr>
        <p:spPr bwMode="auto">
          <a:xfrm>
            <a:off x="4175125" y="1773238"/>
            <a:ext cx="4968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Электротермическое оборудование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Двулучевой УФ-ВИД спектрофотометр Hitachi U-3900 </a:t>
            </a:r>
            <a:b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интегрирующей сферой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5148263" y="765175"/>
            <a:ext cx="3995737" cy="3887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отличие от  стандартного спектрофотометра, спектрофотометр Hitachi U-3900 оборудован интегрирующей сферой и позволяет  не только регистрировать спектры пропускания (поглощения) прозрачных образцов и растворов, но и проводить измерения диффузного отражения поверхности твердых образцов и абсорбционных измерений мутных образцов диапазоне длин волн 350 - 750 нм.</a:t>
            </a:r>
          </a:p>
        </p:txBody>
      </p:sp>
      <p:pic>
        <p:nvPicPr>
          <p:cNvPr id="31747" name="Picture 2" descr="I:\Мои документы\КубГУ\Важные\Оборудование\Окончательные\Закупаемое оборудование\Котировки\Для отдела закупок\Ректорат 12.11.2012\DSC08305.JPG"/>
          <p:cNvPicPr>
            <a:picLocks noChangeAspect="1" noChangeArrowheads="1"/>
          </p:cNvPicPr>
          <p:nvPr/>
        </p:nvPicPr>
        <p:blipFill>
          <a:blip r:embed="rId2"/>
          <a:srcRect l="1425" t="26607" r="3078"/>
          <a:stretch>
            <a:fillRect/>
          </a:stretch>
        </p:blipFill>
        <p:spPr bwMode="auto">
          <a:xfrm>
            <a:off x="250825" y="765175"/>
            <a:ext cx="48260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250825" y="3716338"/>
            <a:ext cx="4875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спектрометра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1 194,5 тысяч рублей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Рефрижераторная стационарная центрифуга РС-6МЦ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779838" y="765175"/>
            <a:ext cx="4906962" cy="43195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Установка обеспечивает разделение на фракции неоднородных жидких систем под воздействием центробежных сил.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Максимальная величина фактора разделения – 7300g, частота вращения  6000 RPM (угловые роторы).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Максимальный объем центрифугируемых образцов - 4000 мл.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Центрифуга имеет память на16 программ работы (с установкой типа ротора, частоты вращения, времени работы, времени разгона, времени торможения, температурного режима в рабочей камере).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Система охлаждения (до -10С) обеспечивает защиту от нагрева центрифугируемых образцов.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851275" y="5373688"/>
            <a:ext cx="458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центрифуги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220,0 тысяч рублей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" descr="I:\Мои документы\КубГУ\Важные\Оборудование\Окончательные\Закупаемое оборудование\Котировки\Для отдела закупок\Ректорат 12.11.2012\DSC08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31654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Климатостат (термолюминостат) КС-200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140200" y="765175"/>
            <a:ext cx="4824413" cy="49672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Предназначен для моделирования и поддержания внутри рабочей камеры заданных условий (температуры (5-60С) и освещенности (500-5000 лк)) жизнедеятельности биологических объектов – фотосинтетиков. Используется для изучения биологических объектов водорослей продуцентов липидов, элементов катодной зоны MFC, а также тест-объектов.</a:t>
            </a: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4211638" y="3429000"/>
            <a:ext cx="468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климатостата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143,5 тысяч рублей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 descr="I:\Мои документы\КубГУ\Важные\Оборудование\Окончательные\Закупаемое оборудование\Котировки\Для отдела закупок\Ректорат 12.11.2012\DSC08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365283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Защитный бокс для ПЦР диагностики БАВ-"Ламинар-С"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859338" y="765175"/>
            <a:ext cx="4284662" cy="3887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Защитный бокс для ПЦР диагностики (бокс абактериальной воздушной среды) предназначен для зашиты от контаминации ДНК-проб при проведении ПЦР – диагностики, обеспечивает защиту рабочего места от внешней среды.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Стерилизация рабочей зоны осуществляется за счет проточного ультрафиолетового облучателя  и блока УФ-облучения прямого действия.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68313" y="4292600"/>
            <a:ext cx="385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бокса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53,0 тысяч рублей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 descr="I:\Мои документы\КубГУ\Важные\Оборудование\Окончательные\Закупаемое оборудование\Котировки\Для отдела закупок\Ректорат 12.11.2012\DSC08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4656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Программируемый двухканальный перильстатический насос REGLO Digital MS-2/6, Ismatec ISM 831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995738" y="908050"/>
            <a:ext cx="4897437" cy="2449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Насос перистальтический с двумя дозирующими каналами предназначен для точного дозирования и моделирования проточных систем при изучении кинетики химических процессов.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Дозирующая головка насоса позволяет регулировать скорость потока от 0,003 мл/мин до 68 мл/мин. </a:t>
            </a: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4067175" y="3357563"/>
            <a:ext cx="5076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перильстатического насоса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87,8 тысяч рублей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 descr="I:\Мои документы\КубГУ\Важные\Оборудование\Окончательные\Закупаемое оборудование\Котировки\Для отдела закупок\Ректорат 12.11.2012\DSC08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318611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Автоматический фотометрический биохимический анализатор Chem Well 2900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76825" y="620713"/>
            <a:ext cx="4067175" cy="14398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Анализатор обеспечивает выполнение полного спектра биохимических, иммунохимических и турбидиметрических анализов.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50825" y="3284538"/>
            <a:ext cx="4465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583,5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G:\1283762499_39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662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Измерительный комплекс NanoSPR-6 321 </a:t>
            </a:r>
            <a:b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изучения характеристик ультратонких и наноразмерных пленок методом поверхностного плазмонного резонанса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163"/>
            <a:ext cx="9144000" cy="2636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Измерительный комплекс оснащен двухканальной оптической системой и предназначен для изучения химического взаимодействий на поверхности раздела фаз в воздушной и в жидких средах с показателем преломления вплоть до 1,5.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Измерительный комплекс обеспечивает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1550" i="1" dirty="0" err="1" smtClean="0"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биокинетического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иммуносенсорного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биосенсорного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анализа, изучения адсорбции, коррозии, электрохимических реакций,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характеризации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ультратонких 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наноразмерных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органических и неорганических пленок, измерения толщин и показателей преломления таких пленок, детектирования состава газов и жидкостей методом поверхностного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плазмонного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резонанса.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настоящее время в РФ подобных измерительных систем всего 3 экземпляра.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840 тысяч рублей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2" descr="IMG_746рр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981075"/>
            <a:ext cx="4824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Прибор для проведения полимеразной цепной реакции с флуоресцентной детекцией продуктов амплификации в режиме «реального времени» RotorGeneQ 2 plex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781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Амплификатор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с оптической системой, предназначенный для проведения высокоточной ПЦР (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детекции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в режиме «реального времени». 2-х канальный инструмент для амплификации в режиме «реального времени» с самым широким спектром возбуждения 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детекции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флуоресценции. Идеально подходит для исследований ДНК,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генотипирования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, определения точечных мутаций и генетического полиморфизма. Благодаря наличию фотоэлектронного умножителя (ФЭУ) достигается высокая чувствительность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детекции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флуоресцентного сигнала, обеспечивая необходимую аналитическую чувствительность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ПЦР-анализа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Удобное программное обеспечение предоставляет чрезвычайно широкие возможности для исследований в области молекулярной биологии, генетике, биофизики и многих других областях.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1 177 тысяч рублей</a:t>
            </a:r>
          </a:p>
        </p:txBody>
      </p:sp>
      <p:pic>
        <p:nvPicPr>
          <p:cNvPr id="37891" name="Picture 2" descr="IMG_748рр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36613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538" cy="706438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Низкотемпературный морозильник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Haier DW-86L288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6238" y="620713"/>
            <a:ext cx="6048375" cy="1584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Обеспечивает поддержание отрицательных температур в нутрии камер в диапазоне от -10°С до </a:t>
            </a:r>
            <a:br>
              <a:rPr lang="ru-RU" sz="15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-86°С и предназначен для замораживания и длительного хранения биологических образцов.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299 тысяч рублей</a:t>
            </a:r>
          </a:p>
        </p:txBody>
      </p:sp>
      <p:pic>
        <p:nvPicPr>
          <p:cNvPr id="38915" name="Picture 2" descr="IMG_747р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252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708275"/>
            <a:ext cx="4176713" cy="369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Микроинтерферометр МИИ-4М</a:t>
            </a:r>
          </a:p>
        </p:txBody>
      </p:sp>
      <p:pic>
        <p:nvPicPr>
          <p:cNvPr id="38917" name="Picture 3" descr="IMG_746рр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213100"/>
            <a:ext cx="3213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4716463"/>
            <a:ext cx="5256212" cy="2141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Микроинтерферометр МИИ-4М обеспечивает измерение параметров шероховатости полированных и доведенных поверхностей, а также измерение толщин пленок (высоты уступов, образованных краем пленки и подложки) в белом свете и монохроматическом свете.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280 тысяч рублей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561975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Хемилюминометр Lum-5773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938" y="620713"/>
            <a:ext cx="5580062" cy="6237287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Хемилюминометра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Lum-5773 является разработкой ученых МГУ им.Ломоносова. Он обеспечивает изучение: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1) процессов свободно-радикального окисления;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2) функциональной активности клеток;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антиоксидантной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активности: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фармакологических препаратов,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биологических жидкостей,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косметологических средств,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пищевых добавок.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Также прибор позволяет: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оценивать состояние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прооксидантных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антиоксидантных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систем человека и животных,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выявлять наличие и определять следовые концентраций различных веществ;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контролировать микробиологическую чистоту продуктов питания, воды, воздуха, технологических поверхностей, помещений;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контролировать токсичность проб воды, воздушной среды, почвы, соединений и материалов;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250 тысяч рублей</a:t>
            </a:r>
          </a:p>
        </p:txBody>
      </p:sp>
      <p:pic>
        <p:nvPicPr>
          <p:cNvPr id="39939" name="Picture 2" descr="IMG_746рр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200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Лиофильная сушилка ЛС -1000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582863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Осуществляет обезвоживание в вакууме предварительно замороженных веществ с конденсацией испаряемой влаги на низкотемпературном конденсаторе и предназначена для подготовки биологических образцов для исследования микроструктуры биологических образцов методами растровой электронной микроскопии, а также для подготовки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биофарм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- и др. микробиологических препаратов.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400 тысяч рублей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endParaRPr lang="ru-RU" sz="15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 descr="IMG_747р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4813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Полуавтоматический счётчик форменных элементов крови Пикоскель ПС-4М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0" y="3573463"/>
            <a:ext cx="9144000" cy="328453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Предназначен для определения числа диспергированных частиц в единице объема электропроводящей жидкости. Может использоваться для счета числа эритроцитов, лейкоцитов, тромбоцитов, в биологических исследованиях для счета клеток и частиц (например, бактерий, зерен цветочной пыли, спор растений), а также в самых разных областях: для счета пылинок, пластмассовых частиц, металлической пыли, микрокристаллов и т.д.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Стоимость прибора 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95 тысяч рублей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IMG_748оо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76250"/>
            <a:ext cx="3810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Комплект оборудования для измерения и изучении электрофизических параметров в составе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Цифровой осциллограф смешанных сигналов Tektronix DPO4104B - 2 шт.;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Цифровой осциллограф запоминающий Tektronix TDS2014C - 1 шт.;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Анализатор спектра - 1 шт.;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Генератор сигналов специальной формы Tektronix AFG3021B - 1 шт.;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Потенциостат-гальваностат P-250I - 1 шт.;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Общая стоимость комплекта оборудования составляет около 2 190 тысяч рублей</a:t>
            </a:r>
          </a:p>
        </p:txBody>
      </p:sp>
      <p:pic>
        <p:nvPicPr>
          <p:cNvPr id="43011" name="Picture 2" descr="IMG_748р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836613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Центрифуга для микропробирок </a:t>
            </a:r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MiniSpin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центрифуга </a:t>
            </a:r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MSC-3000 </a:t>
            </a:r>
            <a:endParaRPr lang="ru-RU" sz="1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916238" y="620713"/>
            <a:ext cx="5770562" cy="7207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Предназначены для проведения пробоподготовки при биохимическом анализе микробиологических образцов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9876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83,4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I:\Мои документы\КубГУ\Важные\Оборудование\Окончательные\Закупаемое оборудование\Котировки\Для отдела закупок\Ректорат 04.12.2012\DSC08342.JPG"/>
          <p:cNvPicPr>
            <a:picLocks noChangeAspect="1" noChangeArrowheads="1"/>
          </p:cNvPicPr>
          <p:nvPr/>
        </p:nvPicPr>
        <p:blipFill>
          <a:blip r:embed="rId2"/>
          <a:srcRect l="13126" r="14690"/>
          <a:stretch>
            <a:fillRect/>
          </a:stretch>
        </p:blipFill>
        <p:spPr bwMode="auto">
          <a:xfrm>
            <a:off x="395288" y="620713"/>
            <a:ext cx="237648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I:\Мои документы\КубГУ\Важные\Оборудование\Окончательные\Закупаемое оборудование\Котировки\Для отдела закупок\Ректорат 04.12.2012\DSC08343.JPG"/>
          <p:cNvPicPr>
            <a:picLocks noChangeAspect="1" noChangeArrowheads="1"/>
          </p:cNvPicPr>
          <p:nvPr/>
        </p:nvPicPr>
        <p:blipFill>
          <a:blip r:embed="rId3"/>
          <a:srcRect l="9721" t="4375" r="10558" b="5209"/>
          <a:stretch>
            <a:fillRect/>
          </a:stretch>
        </p:blipFill>
        <p:spPr bwMode="auto">
          <a:xfrm>
            <a:off x="468313" y="3213100"/>
            <a:ext cx="196691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Настольный автоматический напылительный комплекс токопроводящих покрытий для растровой электронной микроскопии Q150T ES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76825" y="620713"/>
            <a:ext cx="3609975" cy="2447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Комплекс обеспечивает контролируемого напыления токопроводящих металлических и углеродных покрытий на непроводящие образцы, предназначенные для исследования методами растровой электронной микроскопии.</a:t>
            </a:r>
          </a:p>
        </p:txBody>
      </p:sp>
      <p:pic>
        <p:nvPicPr>
          <p:cNvPr id="20483" name="Picture 2" descr="I:\Мои документы\КубГУ\Важные\Оборудование\Окончательные\Закупаемое оборудование\Котировки\Для отдела закупок\Ректорат 26.11.2012\DSC08348.JPG"/>
          <p:cNvPicPr>
            <a:picLocks noChangeAspect="1" noChangeArrowheads="1"/>
          </p:cNvPicPr>
          <p:nvPr/>
        </p:nvPicPr>
        <p:blipFill>
          <a:blip r:embed="rId2"/>
          <a:srcRect l="4565" t="1743" r="7845"/>
          <a:stretch>
            <a:fillRect/>
          </a:stretch>
        </p:blipFill>
        <p:spPr bwMode="auto">
          <a:xfrm>
            <a:off x="150813" y="742950"/>
            <a:ext cx="4824412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95288" y="4868863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1 596,0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Многофункциональный микропланшетный ридер </a:t>
            </a:r>
            <a:b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(спектрофотометр / спектрофлуориметр / люминометр) FilterMax F5 microplate reader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356100" y="620713"/>
            <a:ext cx="4787900" cy="45370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Многофункциональный микропланшетный ридер (спектрофотометр / спектрофлуориметр / люминометр) обеспечивает измерения в режимах регистрации: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оптическая плотность (UV-Vis, 230-750 нм),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флуоресценция (интенсивность 230-750 нм сверху планшета, 300-650 нм снизу планшета),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флуоресценция с временным разрешением (340-750 нм),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поляризация флуоресценции (300-750 нм),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люминесценция (400 - 750 нм), 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79388" y="42926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1 100,0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I:\Мои документы\КубГУ\Важные\Оборудование\Окончательные\Закупаемое оборудование\Котировки\Для отдела закупок\Ректорат 26.11.2012\IMG_5357.JPG"/>
          <p:cNvPicPr>
            <a:picLocks noChangeAspect="1" noChangeArrowheads="1"/>
          </p:cNvPicPr>
          <p:nvPr/>
        </p:nvPicPr>
        <p:blipFill>
          <a:blip r:embed="rId2"/>
          <a:srcRect t="22559" r="30788"/>
          <a:stretch>
            <a:fillRect/>
          </a:stretch>
        </p:blipFill>
        <p:spPr bwMode="auto">
          <a:xfrm>
            <a:off x="179388" y="692150"/>
            <a:ext cx="41195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Индукционная плавильная печь ИПЮ-1РП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211638" y="620713"/>
            <a:ext cx="4475162" cy="2447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Индукционная плавильная печь ИПЮ-1РП предназначена для плавления металлов с температурой плавления до 2000°С.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284663" y="17732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207,4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I:\Мои документы\КубГУ\Важные\Оборудование\Окончательные\Закупаемое оборудование\Котировки\Для отдела закупок\Ректорат 26.11.2012\DSC08341.JPG"/>
          <p:cNvPicPr>
            <a:picLocks noChangeAspect="1" noChangeArrowheads="1"/>
          </p:cNvPicPr>
          <p:nvPr/>
        </p:nvPicPr>
        <p:blipFill>
          <a:blip r:embed="rId2"/>
          <a:srcRect l="4597" t="29884" r="14175" b="18391"/>
          <a:stretch>
            <a:fillRect/>
          </a:stretch>
        </p:blipFill>
        <p:spPr bwMode="auto">
          <a:xfrm>
            <a:off x="250825" y="692150"/>
            <a:ext cx="38163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Планетарная шаровая мельница РМ 100 СМ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211638" y="620713"/>
            <a:ext cx="4475162" cy="2447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Предназначена для сухого и мокрого измельчения и перемешивания мягких, средне-твердых, твердых и очень твердых, хрупких и вязких материалов.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4284663" y="19891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400,1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I:\Мои документы\КубГУ\Важные\Оборудование\Окончательные\Закупаемое оборудование\Котировки\Для отдела закупок\Ректорат 26.11.2012\DSC08338.JPG"/>
          <p:cNvPicPr>
            <a:picLocks noChangeAspect="1" noChangeArrowheads="1"/>
          </p:cNvPicPr>
          <p:nvPr/>
        </p:nvPicPr>
        <p:blipFill>
          <a:blip r:embed="rId2"/>
          <a:srcRect l="6584" t="4938" r="2881" b="4938"/>
          <a:stretch>
            <a:fillRect/>
          </a:stretch>
        </p:blipFill>
        <p:spPr bwMode="auto">
          <a:xfrm>
            <a:off x="250825" y="620713"/>
            <a:ext cx="3960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Универсальная портативная ультразвуковая диагностическая система Mindray DP-50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50825" y="4149725"/>
            <a:ext cx="8066088" cy="2447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Универсальная портативная ультразвуковая диагностическая система Mindray DP-50 предназначена для исследования готовности рыбы к воспроизводству потомства.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339975" y="5084763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оборудования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158,7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 descr="I:\Мои документы\КубГУ\Важные\Оборудование\Окончательные\Закупаемое оборудование\Котировки\Для отдела закупок\Ректорат 26.11.2012\DSC08352.JPG"/>
          <p:cNvPicPr>
            <a:picLocks noChangeAspect="1" noChangeArrowheads="1"/>
          </p:cNvPicPr>
          <p:nvPr/>
        </p:nvPicPr>
        <p:blipFill>
          <a:blip r:embed="rId2"/>
          <a:srcRect l="1094" t="7292" r="1564" b="6668"/>
          <a:stretch>
            <a:fillRect/>
          </a:stretch>
        </p:blipFill>
        <p:spPr bwMode="auto">
          <a:xfrm>
            <a:off x="1908175" y="549275"/>
            <a:ext cx="53276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Набор калибровочных решеток для зондовой микроскопии </a:t>
            </a:r>
            <a:r>
              <a:rPr lang="en-US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NGS Full</a:t>
            </a:r>
            <a:endParaRPr lang="ru-RU" sz="1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23850" y="3573463"/>
            <a:ext cx="8064500" cy="2447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Набор предназначен для поверки и калибровки атомно-силовых и туннельных микроскопов по осям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X, Y, Z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68313" y="42926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Стоимость набора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34,2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 descr="I:\Мои документы\КубГУ\Важные\Оборудование\Окончательные\Закупаемое оборудование\Котировки\Для отдела закупок\Ректорат 26.11.2012\DSC08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6496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I:\Мои документы\КубГУ\Важные\Оборудование\Окончательные\Закупаемое оборудование\Котировки\Для отдела закупок\Ректорат 26.11.2012\SPM121123_141941078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549275"/>
            <a:ext cx="24145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1252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Анализатора спектра Agilent 8561E</vt:lpstr>
      <vt:lpstr>Автоматический фотометрический биохимический анализатор Chem Well 2900</vt:lpstr>
      <vt:lpstr>Центрифуга для микропробирок MiniSpin и центрифуга MSC-3000 </vt:lpstr>
      <vt:lpstr>Настольный автоматический напылительный комплекс токопроводящих покрытий для растровой электронной микроскопии Q150T ES</vt:lpstr>
      <vt:lpstr>Многофункциональный микропланшетный ридер  (спектрофотометр / спектрофлуориметр / люминометр) FilterMax F5 microplate reader</vt:lpstr>
      <vt:lpstr>Индукционная плавильная печь ИПЮ-1РП</vt:lpstr>
      <vt:lpstr>Планетарная шаровая мельница РМ 100 СМ</vt:lpstr>
      <vt:lpstr>Универсальная портативная ультразвуковая диагностическая система Mindray DP-50</vt:lpstr>
      <vt:lpstr>Набор калибровочных решеток для зондовой микроскопии NGS Full</vt:lpstr>
      <vt:lpstr>Измерительный комплекс для определения суммарного содержания водорастворимых антиоксидантов на основе амперометрического детектора ЦветЯуза-01-АА</vt:lpstr>
      <vt:lpstr>Потенциостат-гальваностат P-250I и P-250SM</vt:lpstr>
      <vt:lpstr>СО2-инкубатор Galaxy CO-48S</vt:lpstr>
      <vt:lpstr>Высокочастотный генератор</vt:lpstr>
      <vt:lpstr>Слайд 14</vt:lpstr>
      <vt:lpstr>Двулучевой УФ-ВИД спектрофотометр Hitachi U-3900  с интегрирующей сферой</vt:lpstr>
      <vt:lpstr>Рефрижераторная стационарная центрифуга РС-6МЦ</vt:lpstr>
      <vt:lpstr>Климатостат (термолюминостат) КС-200</vt:lpstr>
      <vt:lpstr>Защитный бокс для ПЦР диагностики БАВ-"Ламинар-С"</vt:lpstr>
      <vt:lpstr>Программируемый двухканальный перильстатический насос REGLO Digital MS-2/6, Ismatec ISM 831</vt:lpstr>
      <vt:lpstr>Измерительный комплекс NanoSPR-6 321  для изучения характеристик ультратонких и наноразмерных пленок методом поверхностного плазмонного резонанса</vt:lpstr>
      <vt:lpstr>Прибор для проведения полимеразной цепной реакции с флуоресцентной детекцией продуктов амплификации в режиме «реального времени» RotorGeneQ 2 plex</vt:lpstr>
      <vt:lpstr>Низкотемпературный морозильник  Haier DW-86L288</vt:lpstr>
      <vt:lpstr>Хемилюминометр Lum-5773</vt:lpstr>
      <vt:lpstr>Лиофильная сушилка ЛС -1000</vt:lpstr>
      <vt:lpstr>Полуавтоматический счётчик форменных элементов крови Пикоскель ПС-4М</vt:lpstr>
      <vt:lpstr>Комплект оборудования для измерения и изучении электрофизических параметров в составе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результатах работы за 2010 г. в  НОЦ «Диагностика структуры и свойств наноматериалов»-ЦКП</dc:title>
  <dc:creator>Соколов</dc:creator>
  <cp:lastModifiedBy>oxana</cp:lastModifiedBy>
  <cp:revision>244</cp:revision>
  <cp:lastPrinted>2012-12-03T06:26:26Z</cp:lastPrinted>
  <dcterms:created xsi:type="dcterms:W3CDTF">2011-04-07T18:45:43Z</dcterms:created>
  <dcterms:modified xsi:type="dcterms:W3CDTF">2012-12-25T13:02:19Z</dcterms:modified>
</cp:coreProperties>
</file>