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9" r:id="rId4"/>
    <p:sldId id="261" r:id="rId5"/>
    <p:sldId id="262" r:id="rId6"/>
    <p:sldId id="278" r:id="rId7"/>
    <p:sldId id="265" r:id="rId8"/>
    <p:sldId id="259" r:id="rId9"/>
    <p:sldId id="277" r:id="rId10"/>
    <p:sldId id="260" r:id="rId11"/>
    <p:sldId id="266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besedina\AppData\Local\Microsoft\Windows\INetCache\Content.Outlook\57PK4ZDV\&#1050;&#1086;&#1085;&#1089;&#1086;&#1083;&#1080;&#1076;&#1080;&#1088;&#1086;&#1074;&#1072;&#1085;&#1085;&#1099;&#1081;%20&#1073;&#1102;&#1076;&#1078;&#1077;&#1090;%202018-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besedina\AppData\Local\Microsoft\Windows\INetCache\Content.Outlook\57PK4ZDV\&#1050;&#1086;&#1085;&#1089;&#1086;&#1083;&#1080;&#1076;&#1080;&#1088;&#1086;&#1074;&#1072;&#1085;&#1085;&#1099;&#1081;%20&#1073;&#1102;&#1076;&#1078;&#1077;&#1090;%202018-20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besedina\AppData\Local\Microsoft\Windows\INetCache\Content.Outlook\57PK4ZDV\&#1050;&#1086;&#1085;&#1089;&#1086;&#1083;&#1080;&#1076;&#1080;&#1088;&#1086;&#1074;&#1072;&#1085;&#1085;&#1099;&#1081;%20&#1073;&#1102;&#1076;&#1078;&#1077;&#1090;%202018-20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besedina\AppData\Local\Microsoft\Windows\INetCache\Content.Outlook\57PK4ZDV\&#1050;&#1086;&#1085;&#1089;&#1086;&#1083;&#1080;&#1076;&#1080;&#1088;&#1086;&#1074;&#1072;&#1085;&#1085;&#1099;&#1081;%20&#1073;&#1102;&#1076;&#1078;&#1077;&#1090;%202018-20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besedina\AppData\Local\Microsoft\Windows\INetCache\Content.Outlook\57PK4ZDV\&#1050;&#1086;&#1085;&#1089;&#1086;&#1083;&#1080;&#1076;&#1080;&#1088;&#1086;&#1074;&#1072;&#1085;&#1085;&#1099;&#1081;%20&#1073;&#1102;&#1076;&#1078;&#1077;&#1090;%202018-20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besedina\AppData\Local\Microsoft\Windows\INetCache\Content.Outlook\57PK4ZDV\&#1050;&#1086;&#1085;&#1089;&#1086;&#1083;&#1080;&#1076;&#1080;&#1088;&#1086;&#1074;&#1072;&#1085;&#1085;&#1099;&#1081;%20&#1073;&#1102;&#1076;&#1078;&#1077;&#1090;%202018-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oroshilova\Documents\&#1042;&#1086;&#1088;&#1086;&#1096;&#1080;&#1083;&#1086;&#1074;&#1072;\2021\&#1057;&#1087;&#1088;&#1072;&#1074;&#1082;&#1080;%20&#1076;&#1083;&#1103;%20&#1040;&#1089;&#1090;&#1072;&#1087;&#1086;&#1074;&#1072;\&#1047;&#1087;&#1083;%20&#1089;%202013%20&#1075;&#1086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b="1" i="0" baseline="0">
                <a:effectLst/>
              </a:rPr>
              <a:t>2020 год</a:t>
            </a:r>
            <a:endParaRPr lang="ru-RU" sz="1200">
              <a:effectLst/>
            </a:endParaRPr>
          </a:p>
        </c:rich>
      </c:tx>
      <c:layout>
        <c:manualLayout>
          <c:xMode val="edge"/>
          <c:yMode val="edge"/>
          <c:x val="0.38343911024499866"/>
          <c:y val="1.349090187256004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4970637031575062E-2"/>
          <c:y val="6.7316703059176433E-2"/>
          <c:w val="0.98408483220533893"/>
          <c:h val="0.49452330223427954"/>
        </c:manualLayout>
      </c:layout>
      <c:doughnutChart>
        <c:varyColors val="1"/>
        <c:ser>
          <c:idx val="0"/>
          <c:order val="0"/>
          <c:cat>
            <c:strRef>
              <c:f>консбюджет!$B$7:$B$9</c:f>
              <c:strCache>
                <c:ptCount val="2"/>
                <c:pt idx="0">
                  <c:v>Субсидии</c:v>
                </c:pt>
                <c:pt idx="1">
                  <c:v>Приносящая доход деятельность</c:v>
                </c:pt>
              </c:strCache>
            </c:strRef>
          </c:cat>
          <c:val>
            <c:numRef>
              <c:f>консбюджет!$G$7:$G$8</c:f>
              <c:numCache>
                <c:formatCode>#\ ##0.0</c:formatCode>
                <c:ptCount val="2"/>
                <c:pt idx="0">
                  <c:v>1732200.8</c:v>
                </c:pt>
                <c:pt idx="1">
                  <c:v>1418748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B3-44E6-89B7-F08CFB9533B7}"/>
            </c:ext>
          </c:extLst>
        </c:ser>
        <c:ser>
          <c:idx val="1"/>
          <c:order val="1"/>
          <c:dLbls>
            <c:dLbl>
              <c:idx val="0"/>
              <c:layout>
                <c:manualLayout>
                  <c:x val="-4.7630120237925726E-2"/>
                  <c:y val="-3.341124568699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B3-44E6-89B7-F08CFB9533B7}"/>
                </c:ext>
              </c:extLst>
            </c:dLbl>
            <c:dLbl>
              <c:idx val="1"/>
              <c:layout>
                <c:manualLayout>
                  <c:x val="3.9691766864937965E-2"/>
                  <c:y val="2.3130862398688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B3-44E6-89B7-F08CFB9533B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консбюджет!$B$7:$B$9</c:f>
              <c:strCache>
                <c:ptCount val="2"/>
                <c:pt idx="0">
                  <c:v>Субсидии</c:v>
                </c:pt>
                <c:pt idx="1">
                  <c:v>Приносящая доход деятельность</c:v>
                </c:pt>
              </c:strCache>
            </c:strRef>
          </c:cat>
          <c:val>
            <c:numRef>
              <c:f>консбюджет!$H$7:$H$8</c:f>
              <c:numCache>
                <c:formatCode>0.0%</c:formatCode>
                <c:ptCount val="2"/>
                <c:pt idx="0">
                  <c:v>0.54973943086602994</c:v>
                </c:pt>
                <c:pt idx="1">
                  <c:v>0.45026056913397011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B3-44E6-89B7-F08CFB953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3496195051090307"/>
          <c:y val="0.80560277024195526"/>
          <c:w val="0.5317725752508361"/>
          <c:h val="0.15462220163656012"/>
        </c:manualLayout>
      </c:layout>
      <c:overlay val="0"/>
    </c:legend>
    <c:plotVisOnly val="1"/>
    <c:dispBlanksAs val="gap"/>
    <c:showDLblsOverMax val="0"/>
  </c:chart>
  <c:spPr>
    <a:ln w="6350"/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baseline="0"/>
              <a:t>2018 год</a:t>
            </a:r>
          </a:p>
        </c:rich>
      </c:tx>
      <c:layout>
        <c:manualLayout>
          <c:xMode val="edge"/>
          <c:yMode val="edge"/>
          <c:x val="0.4057104626627554"/>
          <c:y val="1.344537815126050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0749711649365627E-2"/>
          <c:y val="8.1567052440592577E-2"/>
          <c:w val="0.94463667820069208"/>
          <c:h val="0.45805369127516776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2F6-4180-97EE-3383430644C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2F6-4180-97EE-3383430644C9}"/>
              </c:ext>
            </c:extLst>
          </c:dPt>
          <c:cat>
            <c:strRef>
              <c:f>консбюджет!$B$7:$B$8</c:f>
              <c:strCache>
                <c:ptCount val="2"/>
                <c:pt idx="0">
                  <c:v>Субсидии</c:v>
                </c:pt>
                <c:pt idx="1">
                  <c:v>Приносящая доход деятельность</c:v>
                </c:pt>
              </c:strCache>
            </c:strRef>
          </c:cat>
          <c:val>
            <c:numRef>
              <c:f>консбюджет!$C$7:$C$8</c:f>
              <c:numCache>
                <c:formatCode>#\ ##0.0</c:formatCode>
                <c:ptCount val="2"/>
                <c:pt idx="0">
                  <c:v>1478408.4</c:v>
                </c:pt>
                <c:pt idx="1">
                  <c:v>1389693.8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F6-4180-97EE-3383430644C9}"/>
            </c:ext>
          </c:extLst>
        </c:ser>
        <c:ser>
          <c:idx val="1"/>
          <c:order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A2F6-4180-97EE-3383430644C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A2F6-4180-97EE-3383430644C9}"/>
              </c:ext>
            </c:extLst>
          </c:dPt>
          <c:dLbls>
            <c:dLbl>
              <c:idx val="0"/>
              <c:layout>
                <c:manualLayout>
                  <c:x val="-3.326889122906302E-2"/>
                  <c:y val="-4.813605735993375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6-4180-97EE-3383430644C9}"/>
                </c:ext>
              </c:extLst>
            </c:dLbl>
            <c:dLbl>
              <c:idx val="1"/>
              <c:layout>
                <c:manualLayout>
                  <c:x val="2.9110279825430008E-2"/>
                  <c:y val="1.312816729957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6-4180-97EE-3383430644C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консбюджет!$B$7:$B$8</c:f>
              <c:strCache>
                <c:ptCount val="2"/>
                <c:pt idx="0">
                  <c:v>Субсидии</c:v>
                </c:pt>
                <c:pt idx="1">
                  <c:v>Приносящая доход деятельность</c:v>
                </c:pt>
              </c:strCache>
            </c:strRef>
          </c:cat>
          <c:val>
            <c:numRef>
              <c:f>консбюджет!$D$7:$D$8</c:f>
              <c:numCache>
                <c:formatCode>0.0%</c:formatCode>
                <c:ptCount val="2"/>
                <c:pt idx="0">
                  <c:v>0.51546573200913126</c:v>
                </c:pt>
                <c:pt idx="1">
                  <c:v>0.48453426799086863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F6-4180-97EE-338343064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3028121484814398"/>
          <c:y val="0.80728344251086259"/>
          <c:w val="0.51960950140899909"/>
          <c:h val="0.16358578707073382"/>
        </c:manualLayout>
      </c:layout>
      <c:overlay val="0"/>
    </c:legend>
    <c:plotVisOnly val="1"/>
    <c:dispBlanksAs val="gap"/>
    <c:showDLblsOverMax val="0"/>
  </c:chart>
  <c:spPr>
    <a:ln w="6350"/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b="1" i="0" baseline="0">
                <a:effectLst/>
              </a:rPr>
              <a:t>2019 год</a:t>
            </a:r>
            <a:endParaRPr lang="ru-RU" sz="1200">
              <a:effectLst/>
            </a:endParaRPr>
          </a:p>
        </c:rich>
      </c:tx>
      <c:layout>
        <c:manualLayout>
          <c:xMode val="edge"/>
          <c:yMode val="edge"/>
          <c:x val="0.37452049263072884"/>
          <c:y val="9.0091091554732137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2332446738472069E-2"/>
          <c:y val="7.4039392134806689E-2"/>
          <c:w val="0.95732897936252948"/>
          <c:h val="0.48107792408301903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4B2-41A3-B3D7-408D7E6D3DD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4B2-41A3-B3D7-408D7E6D3DD5}"/>
              </c:ext>
            </c:extLst>
          </c:dPt>
          <c:cat>
            <c:strRef>
              <c:f>консбюджет!$B$7:$B$8</c:f>
              <c:strCache>
                <c:ptCount val="2"/>
                <c:pt idx="0">
                  <c:v>Субсидии</c:v>
                </c:pt>
                <c:pt idx="1">
                  <c:v>Приносящая доход деятельность</c:v>
                </c:pt>
              </c:strCache>
            </c:strRef>
          </c:cat>
          <c:val>
            <c:numRef>
              <c:f>консбюджет!$E$7:$E$8</c:f>
              <c:numCache>
                <c:formatCode>#\ ##0.0</c:formatCode>
                <c:ptCount val="2"/>
                <c:pt idx="0">
                  <c:v>1624678.3999999999</c:v>
                </c:pt>
                <c:pt idx="1">
                  <c:v>1469179.8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B2-41A3-B3D7-408D7E6D3DD5}"/>
            </c:ext>
          </c:extLst>
        </c:ser>
        <c:ser>
          <c:idx val="1"/>
          <c:order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F4B2-41A3-B3D7-408D7E6D3DD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F4B2-41A3-B3D7-408D7E6D3DD5}"/>
              </c:ext>
            </c:extLst>
          </c:dPt>
          <c:dLbls>
            <c:dLbl>
              <c:idx val="0"/>
              <c:layout>
                <c:manualLayout>
                  <c:x val="-3.9716942942076852E-2"/>
                  <c:y val="-1.5948419212361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2-41A3-B3D7-408D7E6D3DD5}"/>
                </c:ext>
              </c:extLst>
            </c:dLbl>
            <c:dLbl>
              <c:idx val="1"/>
              <c:layout>
                <c:manualLayout>
                  <c:x val="5.2955923922769134E-2"/>
                  <c:y val="1.5948419212361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2-41A3-B3D7-408D7E6D3DD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консбюджет!$B$7:$B$8</c:f>
              <c:strCache>
                <c:ptCount val="2"/>
                <c:pt idx="0">
                  <c:v>Субсидии</c:v>
                </c:pt>
                <c:pt idx="1">
                  <c:v>Приносящая доход деятельность</c:v>
                </c:pt>
              </c:strCache>
            </c:strRef>
          </c:cat>
          <c:val>
            <c:numRef>
              <c:f>консбюджет!$F$7:$F$8</c:f>
              <c:numCache>
                <c:formatCode>0.0%</c:formatCode>
                <c:ptCount val="2"/>
                <c:pt idx="0">
                  <c:v>0.52513020797139309</c:v>
                </c:pt>
                <c:pt idx="1">
                  <c:v>0.47486979202860685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B2-41A3-B3D7-408D7E6D3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3076910338889026"/>
          <c:y val="0.80560277024195526"/>
          <c:w val="0.5317725752508361"/>
          <c:h val="0.15014040891947328"/>
        </c:manualLayout>
      </c:layout>
      <c:overlay val="0"/>
    </c:legend>
    <c:plotVisOnly val="1"/>
    <c:dispBlanksAs val="gap"/>
    <c:showDLblsOverMax val="0"/>
  </c:chart>
  <c:spPr>
    <a:ln w="6350"/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392703372421042E-2"/>
          <c:y val="3.9903608069006342E-2"/>
          <c:w val="0.77533321426545665"/>
          <c:h val="0.89482187164389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Доходы, тыс.руб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13-4E5B-AADD-DAFE885A55E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13-4E5B-AADD-DAFE885A55E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13-4E5B-AADD-DAFE885A55E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13-4E5B-AADD-DAFE885A55E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13-4E5B-AADD-DAFE885A55EC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13-4E5B-AADD-DAFE885A55EC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13-4E5B-AADD-DAFE885A55EC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13-4E5B-AADD-DAFE885A55EC}"/>
                </c:ext>
              </c:extLst>
            </c:dLbl>
            <c:dLbl>
              <c:idx val="8"/>
              <c:layout>
                <c:manualLayout>
                  <c:x val="0"/>
                  <c:y val="-2.558685568973096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213-4E5B-AADD-DAFE885A55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Лист1!$B$4:$B$12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Лист1!$C$4:$C$12</c:f>
              <c:numCache>
                <c:formatCode>0</c:formatCode>
                <c:ptCount val="9"/>
                <c:pt idx="0">
                  <c:v>1565.88</c:v>
                </c:pt>
                <c:pt idx="1">
                  <c:v>1627.2</c:v>
                </c:pt>
                <c:pt idx="2">
                  <c:v>1684.81</c:v>
                </c:pt>
                <c:pt idx="3">
                  <c:v>1709.99</c:v>
                </c:pt>
                <c:pt idx="4">
                  <c:v>1991.89</c:v>
                </c:pt>
                <c:pt idx="5">
                  <c:v>2117.8000000000002</c:v>
                </c:pt>
                <c:pt idx="6">
                  <c:v>2283.54</c:v>
                </c:pt>
                <c:pt idx="7">
                  <c:v>2524.11</c:v>
                </c:pt>
                <c:pt idx="8">
                  <c:v>2766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213-4E5B-AADD-DAFE885A5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64576"/>
        <c:axId val="8666496"/>
      </c:barChart>
      <c:catAx>
        <c:axId val="8664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Годы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666496"/>
        <c:crosses val="autoZero"/>
        <c:auto val="1"/>
        <c:lblAlgn val="ctr"/>
        <c:lblOffset val="100"/>
        <c:noMultiLvlLbl val="0"/>
      </c:catAx>
      <c:valAx>
        <c:axId val="8666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8664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69715460588757"/>
          <c:y val="0.47583875360650163"/>
          <c:w val="0.14837275464470193"/>
          <c:h val="4.832228237266566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2018 </a:t>
            </a:r>
            <a:r>
              <a:rPr lang="ru-RU" sz="1200" b="1"/>
              <a:t>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0B-4429-BE50-BE8DAA8861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0B-4429-BE50-BE8DAA8861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консбюджет!$B$18:$B$19</c:f>
              <c:strCache>
                <c:ptCount val="2"/>
                <c:pt idx="0">
                  <c:v>Заработная плата с начислениями</c:v>
                </c:pt>
                <c:pt idx="1">
                  <c:v>Иные расходы</c:v>
                </c:pt>
              </c:strCache>
            </c:strRef>
          </c:cat>
          <c:val>
            <c:numRef>
              <c:f>консбюджет!$D$18:$D$19</c:f>
              <c:numCache>
                <c:formatCode>0.0%</c:formatCode>
                <c:ptCount val="2"/>
                <c:pt idx="0">
                  <c:v>0.68010000000000004</c:v>
                </c:pt>
                <c:pt idx="1">
                  <c:v>0.31990000000000002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0B-4429-BE50-BE8DAA886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201</a:t>
            </a:r>
            <a:r>
              <a:rPr lang="ru-RU" sz="1200" b="1" i="0" baseline="0">
                <a:effectLst/>
              </a:rPr>
              <a:t>9</a:t>
            </a:r>
            <a:r>
              <a:rPr lang="en-US" sz="1200" b="1" i="0" baseline="0">
                <a:effectLst/>
              </a:rPr>
              <a:t> </a:t>
            </a:r>
            <a:r>
              <a:rPr lang="ru-RU" sz="1200" b="1" i="0" baseline="0">
                <a:effectLst/>
              </a:rPr>
              <a:t>год</a:t>
            </a:r>
            <a:endParaRPr lang="ru-RU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консбюджет!$F$18:$F$19</c:f>
              <c:strCache>
                <c:ptCount val="2"/>
                <c:pt idx="0">
                  <c:v>70,6%</c:v>
                </c:pt>
                <c:pt idx="1">
                  <c:v>29,4%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11-4612-8D46-2DD65741CC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11-4612-8D46-2DD65741CC74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11-4612-8D46-2DD65741CC7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11-4612-8D46-2DD65741CC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консбюджет!$B$18:$B$19</c:f>
              <c:strCache>
                <c:ptCount val="2"/>
                <c:pt idx="0">
                  <c:v>Заработная плата с начислениями</c:v>
                </c:pt>
                <c:pt idx="1">
                  <c:v>Иные расходы</c:v>
                </c:pt>
              </c:strCache>
            </c:strRef>
          </c:cat>
          <c:val>
            <c:numRef>
              <c:f>консбюджет!$F$18:$F$19</c:f>
              <c:numCache>
                <c:formatCode>0.0%</c:formatCode>
                <c:ptCount val="2"/>
                <c:pt idx="0">
                  <c:v>0.70609999999999995</c:v>
                </c:pt>
                <c:pt idx="1">
                  <c:v>0.29389999999999999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11-4612-8D46-2DD65741C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20</a:t>
            </a:r>
            <a:r>
              <a:rPr lang="ru-RU" sz="1200" b="1" i="0" baseline="0">
                <a:effectLst/>
              </a:rPr>
              <a:t>20</a:t>
            </a:r>
            <a:r>
              <a:rPr lang="en-US" sz="1200" b="1" i="0" baseline="0">
                <a:effectLst/>
              </a:rPr>
              <a:t> </a:t>
            </a:r>
            <a:r>
              <a:rPr lang="ru-RU" sz="1200" b="1" i="0" baseline="0">
                <a:effectLst/>
              </a:rPr>
              <a:t>год</a:t>
            </a:r>
            <a:endParaRPr lang="ru-RU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8E-479B-83D3-94B6C90B27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8E-479B-83D3-94B6C90B27E6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8E-479B-83D3-94B6C90B27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8E-479B-83D3-94B6C90B27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консбюджет!$B$18:$B$19</c:f>
              <c:strCache>
                <c:ptCount val="2"/>
                <c:pt idx="0">
                  <c:v>Заработная плата с начислениями</c:v>
                </c:pt>
                <c:pt idx="1">
                  <c:v>Иные расходы</c:v>
                </c:pt>
              </c:strCache>
            </c:strRef>
          </c:cat>
          <c:val>
            <c:numRef>
              <c:f>консбюджет!$H$18:$H$19</c:f>
              <c:numCache>
                <c:formatCode>0.0%</c:formatCode>
                <c:ptCount val="2"/>
                <c:pt idx="0">
                  <c:v>0.71109999999999995</c:v>
                </c:pt>
                <c:pt idx="1">
                  <c:v>0.28889999999999999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8E-479B-83D3-94B6C90B2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'факт (4)'!$B$4</c:f>
              <c:strCache>
                <c:ptCount val="1"/>
                <c:pt idx="0">
                  <c:v>Отношение средней заработной платы профессорско-преподавательского состава к средней заработной плате в регионе по распоряжению № 722-р (%)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'факт (4)'!$C$3:$I$3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'факт (4)'!$C$4:$I$4</c:f>
              <c:numCache>
                <c:formatCode>General</c:formatCode>
                <c:ptCount val="7"/>
                <c:pt idx="0">
                  <c:v>125</c:v>
                </c:pt>
                <c:pt idx="1">
                  <c:v>133</c:v>
                </c:pt>
                <c:pt idx="2">
                  <c:v>150</c:v>
                </c:pt>
                <c:pt idx="3">
                  <c:v>200</c:v>
                </c:pt>
                <c:pt idx="4">
                  <c:v>200</c:v>
                </c:pt>
                <c:pt idx="5">
                  <c:v>200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0-434C-A266-5E9DD19016E9}"/>
            </c:ext>
          </c:extLst>
        </c:ser>
        <c:ser>
          <c:idx val="1"/>
          <c:order val="1"/>
          <c:tx>
            <c:strRef>
              <c:f>'факт (4)'!$B$5</c:f>
              <c:strCache>
                <c:ptCount val="1"/>
                <c:pt idx="0">
                  <c:v>Отношение средней заработной платы профессорско-преподавательского состава КубГУ к средней заработной плате в Краснодарском крае (%)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3.2599309818706766E-3"/>
                  <c:y val="-2.6838805350130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B0-434C-A266-5E9DD19016E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'факт (4)'!$C$3:$I$3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'факт (4)'!$C$5:$I$5</c:f>
              <c:numCache>
                <c:formatCode>#,##0</c:formatCode>
                <c:ptCount val="7"/>
                <c:pt idx="0">
                  <c:v>164</c:v>
                </c:pt>
                <c:pt idx="1">
                  <c:v>195</c:v>
                </c:pt>
                <c:pt idx="2">
                  <c:v>196</c:v>
                </c:pt>
                <c:pt idx="3">
                  <c:v>202</c:v>
                </c:pt>
                <c:pt idx="4">
                  <c:v>213</c:v>
                </c:pt>
                <c:pt idx="5">
                  <c:v>228</c:v>
                </c:pt>
                <c:pt idx="6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0-434C-A266-5E9DD19016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12576"/>
        <c:axId val="5114112"/>
      </c:barChart>
      <c:catAx>
        <c:axId val="511257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114112"/>
        <c:crosses val="autoZero"/>
        <c:auto val="1"/>
        <c:lblAlgn val="ctr"/>
        <c:lblOffset val="100"/>
        <c:noMultiLvlLbl val="0"/>
      </c:catAx>
      <c:valAx>
        <c:axId val="5114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12576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'факт (4)'!$B$7</c:f>
              <c:strCache>
                <c:ptCount val="1"/>
                <c:pt idx="0">
                  <c:v>Отношение средней заработной платы научных работников к средней заработной плате в регионе по распоряжению № 722-р (%)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'факт (4)'!$C$3:$I$3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'факт (4)'!$C$7:$I$7</c:f>
              <c:numCache>
                <c:formatCode>#,##0</c:formatCode>
                <c:ptCount val="7"/>
                <c:pt idx="0">
                  <c:v>134</c:v>
                </c:pt>
                <c:pt idx="1">
                  <c:v>143</c:v>
                </c:pt>
                <c:pt idx="2">
                  <c:v>158</c:v>
                </c:pt>
                <c:pt idx="3">
                  <c:v>200</c:v>
                </c:pt>
                <c:pt idx="4">
                  <c:v>200</c:v>
                </c:pt>
                <c:pt idx="5">
                  <c:v>200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5-461A-A73C-7FF6CCBD571B}"/>
            </c:ext>
          </c:extLst>
        </c:ser>
        <c:ser>
          <c:idx val="1"/>
          <c:order val="1"/>
          <c:tx>
            <c:strRef>
              <c:f>'факт (4)'!$B$8</c:f>
              <c:strCache>
                <c:ptCount val="1"/>
                <c:pt idx="0">
                  <c:v>Отношение средней заработной платы научных работников КубГУ к средней заработной плате в Краснодарском крае (%)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'факт (4)'!$C$3:$I$3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'факт (4)'!$C$8:$I$8</c:f>
              <c:numCache>
                <c:formatCode>#,##0</c:formatCode>
                <c:ptCount val="7"/>
                <c:pt idx="0">
                  <c:v>196</c:v>
                </c:pt>
                <c:pt idx="1">
                  <c:v>346</c:v>
                </c:pt>
                <c:pt idx="2">
                  <c:v>356</c:v>
                </c:pt>
                <c:pt idx="3">
                  <c:v>362</c:v>
                </c:pt>
                <c:pt idx="4">
                  <c:v>383</c:v>
                </c:pt>
                <c:pt idx="5">
                  <c:v>391</c:v>
                </c:pt>
                <c:pt idx="6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5-461A-A73C-7FF6CCBD5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481664"/>
        <c:axId val="76483200"/>
      </c:barChart>
      <c:catAx>
        <c:axId val="7648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483200"/>
        <c:crosses val="autoZero"/>
        <c:auto val="1"/>
        <c:lblAlgn val="ctr"/>
        <c:lblOffset val="100"/>
        <c:noMultiLvlLbl val="0"/>
      </c:catAx>
      <c:valAx>
        <c:axId val="764832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648166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0.02041</cdr:x>
      <cdr:y>0.56701</cdr:y>
    </cdr:from>
    <cdr:to>
      <cdr:x>0.96163</cdr:x>
      <cdr:y>0.60856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" y="3538538"/>
          <a:ext cx="26384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0.00996</cdr:x>
      <cdr:y>0.56701</cdr:y>
    </cdr:from>
    <cdr:to>
      <cdr:x>0.99416</cdr:x>
      <cdr:y>0.60856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" y="3538538"/>
          <a:ext cx="27527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0.02793</cdr:x>
      <cdr:y>0.56242</cdr:y>
    </cdr:from>
    <cdr:to>
      <cdr:x>0.95506</cdr:x>
      <cdr:y>0.61009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200" y="3509963"/>
          <a:ext cx="2600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0.33757</cdr:x>
      <cdr:y>0.27831</cdr:y>
    </cdr:from>
    <cdr:to>
      <cdr:x>0.74715</cdr:x>
      <cdr:y>0.32813</cdr:y>
    </cdr:to>
    <cdr:sp macro="" textlink="">
      <cdr:nvSpPr>
        <cdr:cNvPr id="7172" name="Text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80120" y="1222458"/>
          <a:ext cx="1310515" cy="2188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100" b="0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 </a:t>
          </a:r>
          <a:r>
            <a:rPr lang="en-US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3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 </a:t>
          </a:r>
          <a:r>
            <a:rPr lang="en-US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150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,</a:t>
          </a:r>
          <a:r>
            <a:rPr lang="en-US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9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 </a:t>
          </a:r>
          <a:r>
            <a:rPr lang="ru-RU" sz="1400" b="1" i="0" u="none" strike="noStrike" baseline="0" dirty="0" err="1">
              <a:solidFill>
                <a:srgbClr val="000000"/>
              </a:solidFill>
              <a:latin typeface="Calibri"/>
              <a:cs typeface="Calibri"/>
            </a:rPr>
            <a:t>млн.р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0.48515</cdr:x>
      <cdr:y>0.30991</cdr:y>
    </cdr:from>
    <cdr:to>
      <cdr:x>0.79731</cdr:x>
      <cdr:y>0.47099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3500" y="17621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0.32818</cdr:x>
      <cdr:y>0.2763</cdr:y>
    </cdr:from>
    <cdr:to>
      <cdr:x>0.75776</cdr:x>
      <cdr:y>0.32746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02231" y="1213630"/>
          <a:ext cx="1311897" cy="224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2</a:t>
          </a:r>
          <a:r>
            <a:rPr lang="ru-RU" sz="1400" b="1" dirty="0"/>
            <a:t> </a:t>
          </a:r>
          <a:r>
            <a:rPr lang="en-US" sz="1400" b="1" dirty="0"/>
            <a:t>868</a:t>
          </a:r>
          <a:r>
            <a:rPr lang="ru-RU" sz="1400" b="1" dirty="0"/>
            <a:t>,</a:t>
          </a:r>
          <a:r>
            <a:rPr lang="en-US" sz="1400" b="1" dirty="0"/>
            <a:t>1</a:t>
          </a:r>
          <a:r>
            <a:rPr lang="ru-RU" sz="1400" b="1" baseline="0" dirty="0"/>
            <a:t> </a:t>
          </a:r>
          <a:r>
            <a:rPr lang="ru-RU" sz="1400" b="1" baseline="0" dirty="0" err="1"/>
            <a:t>млн</a:t>
          </a:r>
          <a:r>
            <a:rPr lang="ru-RU" sz="1400" b="1" dirty="0" err="1"/>
            <a:t>.р</a:t>
          </a:r>
          <a:r>
            <a:rPr lang="ru-RU" sz="1400" b="1" dirty="0"/>
            <a:t>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0.02041</cdr:x>
      <cdr:y>0.56701</cdr:y>
    </cdr:from>
    <cdr:to>
      <cdr:x>0.96163</cdr:x>
      <cdr:y>0.60856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" y="3538538"/>
          <a:ext cx="26384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0.00996</cdr:x>
      <cdr:y>0.56701</cdr:y>
    </cdr:from>
    <cdr:to>
      <cdr:x>0.99416</cdr:x>
      <cdr:y>0.60856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" y="3538538"/>
          <a:ext cx="27527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0.02793</cdr:x>
      <cdr:y>0.56242</cdr:y>
    </cdr:from>
    <cdr:to>
      <cdr:x>0.95506</cdr:x>
      <cdr:y>0.61009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200" y="3509963"/>
          <a:ext cx="2600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0.33123</cdr:x>
      <cdr:y>0.28295</cdr:y>
    </cdr:from>
    <cdr:to>
      <cdr:x>0.72871</cdr:x>
      <cdr:y>0.32941</cdr:y>
    </cdr:to>
    <cdr:sp macro="" textlink="">
      <cdr:nvSpPr>
        <cdr:cNvPr id="7172" name="Text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00124" y="1603584"/>
          <a:ext cx="1200151" cy="2633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3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 </a:t>
          </a:r>
          <a:r>
            <a:rPr lang="en-US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093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,9 </a:t>
          </a:r>
          <a:r>
            <a:rPr lang="ru-RU" sz="1400" b="1" i="0" u="none" strike="noStrike" baseline="0" dirty="0" err="1">
              <a:solidFill>
                <a:srgbClr val="000000"/>
              </a:solidFill>
              <a:latin typeface="Calibri"/>
              <a:cs typeface="Calibri"/>
            </a:rPr>
            <a:t>млн.р</a:t>
          </a:r>
          <a:r>
            <a:rPr lang="ru-RU" sz="1400" b="1" i="0" u="none" strike="noStrike" baseline="0" dirty="0">
              <a:solidFill>
                <a:srgbClr val="000000"/>
              </a:solidFill>
              <a:latin typeface="Calibri"/>
              <a:cs typeface="Calibri"/>
            </a:rPr>
            <a:t>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DEB1-C3E5-4D64-8E4E-B8E0D00FD2F5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CC07D-0CE3-45EC-898F-4636F53D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245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CC07D-0CE3-45EC-898F-4636F53D6DB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627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75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21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34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8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0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70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19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7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4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47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7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0A81-8CEA-4329-BF05-08977C07B292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EB3F1-214B-484E-88EE-EF20F371E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9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136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3168352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механизмах обеспечения выполнения Указа Президента Российской Федерации от 07.05.2012 № 597 «О мероприятиях       по реализации государственной социальной политики» в ФГБОУ ВО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«Кубанский государственный университет»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093459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Астапов Михаил Борисович, ректор ФГБОУ ВО 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КубГУ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6165305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Сочи,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мая 2021 г.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88640"/>
            <a:ext cx="79563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Экспертного совета по вопросам государственной </a:t>
            </a:r>
          </a:p>
          <a:p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регламентации образовательной деятельности </a:t>
            </a:r>
          </a:p>
        </p:txBody>
      </p:sp>
      <p:pic>
        <p:nvPicPr>
          <p:cNvPr id="1026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9376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00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63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74031"/>
            <a:ext cx="7941663" cy="73972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средней заработной платы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работников ФГБОУ ВО «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КубГУ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16416" y="652920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pic>
        <p:nvPicPr>
          <p:cNvPr id="6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663" y="18584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99487293"/>
              </p:ext>
            </p:extLst>
          </p:nvPr>
        </p:nvGraphicFramePr>
        <p:xfrm>
          <a:off x="0" y="1340768"/>
          <a:ext cx="9144000" cy="497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996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1268760"/>
            <a:ext cx="9144000" cy="496855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8421" y="6517906"/>
            <a:ext cx="504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229" y="1906104"/>
            <a:ext cx="7917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73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136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7956376" cy="47907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0432" y="63963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367427"/>
            <a:ext cx="91135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Федеральный закон от 21 декабря 2012 года № 273-ФЗ «Об образовании в Российской Федерации»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Указ Президента Российской Федерации от 7 мая 2012 года № 597 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мероприятиях по реализации государственной социальной политики»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Распоряжение Правительства Российской Федерации от 26 ноября 2012 года № 2190-р «Об утверждении Программы поэтапного совершенствования системы оплаты труда в государственных (муниципальных) учреждениях на 2012 - 2018 годы»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 Распоряжение Правительства Российской Федерации от 30 апреля 2014 г. 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722-р «Об утверждении плана мероприятий ("дорожной карты") «Изменения в отраслях социальной сферы, направленные на повышение эффективности образования и науки»</a:t>
            </a:r>
          </a:p>
        </p:txBody>
      </p:sp>
      <p:pic>
        <p:nvPicPr>
          <p:cNvPr id="6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08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4662"/>
            <a:ext cx="7984387" cy="124367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нормативно-правовых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актов, используемых в процессе выполнения Указа Президента Российской Федерации от 07.05.2012 № 597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48947" y="63963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84913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387" y="65062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5C4BEC29-A5E3-4C74-ADF4-DFEC49226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170382"/>
              </p:ext>
            </p:extLst>
          </p:nvPr>
        </p:nvGraphicFramePr>
        <p:xfrm>
          <a:off x="0" y="1648337"/>
          <a:ext cx="9144000" cy="4852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768">
                  <a:extLst>
                    <a:ext uri="{9D8B030D-6E8A-4147-A177-3AD203B41FA5}">
                      <a16:colId xmlns:a16="http://schemas.microsoft.com/office/drawing/2014/main" val="1275097235"/>
                    </a:ext>
                  </a:extLst>
                </a:gridCol>
                <a:gridCol w="6660232">
                  <a:extLst>
                    <a:ext uri="{9D8B030D-6E8A-4147-A177-3AD203B41FA5}">
                      <a16:colId xmlns:a16="http://schemas.microsoft.com/office/drawing/2014/main" val="3134045269"/>
                    </a:ext>
                  </a:extLst>
                </a:gridCol>
              </a:tblGrid>
              <a:tr h="29029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Нормативно-правовой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Ключевые моменты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205119"/>
                  </a:ext>
                </a:extLst>
              </a:tr>
              <a:tr h="667667">
                <a:tc>
                  <a:txBody>
                    <a:bodyPr/>
                    <a:lstStyle/>
                    <a:p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Указ Президента Российской Федерации от 7 мая 2012 года </a:t>
                      </a:r>
                      <a:b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597 «О мероприятиях по реализации государственной социальной политики»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«…повышение к 2018 году средней заработной платы врачей, преподавателей образовательных учреждений высшего профессионального образования и научных сотрудников до 200 процентов от средней заработной платы в соответствующем регионе…» 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503378"/>
                  </a:ext>
                </a:extLst>
              </a:tr>
              <a:tr h="2178119"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Распоряжение Правительства Российской Федерации от </a:t>
                      </a:r>
                      <a:b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апреля 2014 г. № 722-р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111018"/>
                  </a:ext>
                </a:extLst>
              </a:tr>
              <a:tr h="1668925">
                <a:tc>
                  <a:txBody>
                    <a:bodyPr/>
                    <a:lstStyle/>
                    <a:p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поэтапного совершенствования системы оплаты труда в государственных (муниципальных) учреждениях на 2012 - 2018 годы, утвержденная распоряжением Правительства Российской Федерации </a:t>
                      </a:r>
                      <a:b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26.11.2012 № 2190-р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Достижение показателей, определенных указами Президента Российской Федерации </a:t>
                      </a:r>
                      <a:b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7 мая 2012 г. № 597 и от 1 июня 2012 г. № 761, осуществляется в отношении соответствующей категории работников в целом. При этом сохраняется обусловленная различиями в сложности труда дифференциация в оплате труда работников, занимающих различные должности, относящиеся к одной категории (например, профессор и ассистент, дирижер и суфлер, главный и младший научные сотрудники).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Таким образом, заработная плата конкретного работника зависит от его квалификации, сложности, количества и качества выполняемой работы и может быть как выше, так и ниже целевого значения, установленного указами Президента Российской Федерации от 7 мая 2012 г. № 597 и от 1 июня 2012 г. № 761 для соответствующей категории работников.»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979221"/>
                  </a:ext>
                </a:extLst>
              </a:tr>
            </a:tbl>
          </a:graphicData>
        </a:graphic>
      </p:graphicFrame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A70E4AA7-A2A2-45DC-B4F7-EB5640CCF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465407"/>
              </p:ext>
            </p:extLst>
          </p:nvPr>
        </p:nvGraphicFramePr>
        <p:xfrm>
          <a:off x="2483771" y="2645517"/>
          <a:ext cx="6660229" cy="2198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120">
                  <a:extLst>
                    <a:ext uri="{9D8B030D-6E8A-4147-A177-3AD203B41FA5}">
                      <a16:colId xmlns:a16="http://schemas.microsoft.com/office/drawing/2014/main" val="1313377330"/>
                    </a:ext>
                  </a:extLst>
                </a:gridCol>
                <a:gridCol w="507807">
                  <a:extLst>
                    <a:ext uri="{9D8B030D-6E8A-4147-A177-3AD203B41FA5}">
                      <a16:colId xmlns:a16="http://schemas.microsoft.com/office/drawing/2014/main" val="3176583481"/>
                    </a:ext>
                  </a:extLst>
                </a:gridCol>
                <a:gridCol w="507807">
                  <a:extLst>
                    <a:ext uri="{9D8B030D-6E8A-4147-A177-3AD203B41FA5}">
                      <a16:colId xmlns:a16="http://schemas.microsoft.com/office/drawing/2014/main" val="2588888012"/>
                    </a:ext>
                  </a:extLst>
                </a:gridCol>
                <a:gridCol w="507807">
                  <a:extLst>
                    <a:ext uri="{9D8B030D-6E8A-4147-A177-3AD203B41FA5}">
                      <a16:colId xmlns:a16="http://schemas.microsoft.com/office/drawing/2014/main" val="862822352"/>
                    </a:ext>
                  </a:extLst>
                </a:gridCol>
                <a:gridCol w="507807">
                  <a:extLst>
                    <a:ext uri="{9D8B030D-6E8A-4147-A177-3AD203B41FA5}">
                      <a16:colId xmlns:a16="http://schemas.microsoft.com/office/drawing/2014/main" val="1763412100"/>
                    </a:ext>
                  </a:extLst>
                </a:gridCol>
                <a:gridCol w="507807">
                  <a:extLst>
                    <a:ext uri="{9D8B030D-6E8A-4147-A177-3AD203B41FA5}">
                      <a16:colId xmlns:a16="http://schemas.microsoft.com/office/drawing/2014/main" val="1770198858"/>
                    </a:ext>
                  </a:extLst>
                </a:gridCol>
                <a:gridCol w="507807">
                  <a:extLst>
                    <a:ext uri="{9D8B030D-6E8A-4147-A177-3AD203B41FA5}">
                      <a16:colId xmlns:a16="http://schemas.microsoft.com/office/drawing/2014/main" val="1006510878"/>
                    </a:ext>
                  </a:extLst>
                </a:gridCol>
                <a:gridCol w="1704267">
                  <a:extLst>
                    <a:ext uri="{9D8B030D-6E8A-4147-A177-3AD203B41FA5}">
                      <a16:colId xmlns:a16="http://schemas.microsoft.com/office/drawing/2014/main" val="2753047854"/>
                    </a:ext>
                  </a:extLst>
                </a:gridCol>
              </a:tblGrid>
              <a:tr h="369666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</a:t>
                      </a:r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980298"/>
                  </a:ext>
                </a:extLst>
              </a:tr>
              <a:tr h="90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Отношение среднемесячной заработной платы ППС образовательных организаций высшего образования к среднемесячной заработной плате в субъекте Российской Федерации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средняя заработная плата ППС образовательных организаций высшего образования будет в 2 раза превышать среднюю заработную плату в соответствующем регионе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969418"/>
                  </a:ext>
                </a:extLst>
              </a:tr>
              <a:tr h="874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Отношение средней заработной платы научных работников к средней заработной плате в соответствующем регионе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соответствия оплаты труда научных работников качеству выполняемой ими работы посредством введения эффективного контракта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355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59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60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8051296" cy="59570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бюджет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КубГУ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60431" y="650660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230" y="2106159"/>
            <a:ext cx="7917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295" y="19134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164158"/>
              </p:ext>
            </p:extLst>
          </p:nvPr>
        </p:nvGraphicFramePr>
        <p:xfrm>
          <a:off x="5940152" y="1814182"/>
          <a:ext cx="3199656" cy="43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71928"/>
              </p:ext>
            </p:extLst>
          </p:nvPr>
        </p:nvGraphicFramePr>
        <p:xfrm>
          <a:off x="0" y="1814183"/>
          <a:ext cx="3053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542146"/>
              </p:ext>
            </p:extLst>
          </p:nvPr>
        </p:nvGraphicFramePr>
        <p:xfrm>
          <a:off x="3062287" y="1814183"/>
          <a:ext cx="287786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7334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1064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7" y="794626"/>
            <a:ext cx="8892480" cy="61815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06402" y="647039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3389" y="2106159"/>
            <a:ext cx="7917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120" y="54902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-4217" y="320428"/>
            <a:ext cx="79831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Доходы ФГБОУ ВО «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КубГУ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за счет всех </a:t>
            </a:r>
          </a:p>
          <a:p>
            <a:pPr algn="ctr">
              <a:spcBef>
                <a:spcPct val="0"/>
              </a:spcBef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источников финансового обеспечения в расчете на одного </a:t>
            </a:r>
          </a:p>
          <a:p>
            <a:pPr algn="ctr">
              <a:spcBef>
                <a:spcPct val="0"/>
              </a:spcBef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научно-педагогического работника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683397"/>
              </p:ext>
            </p:extLst>
          </p:nvPr>
        </p:nvGraphicFramePr>
        <p:xfrm>
          <a:off x="-1" y="1412776"/>
          <a:ext cx="9139784" cy="4963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2709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658"/>
            <a:ext cx="9308759" cy="70326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86494"/>
            <a:ext cx="7973609" cy="895749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расходов, приходящаяся на фонд оплаты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работников, в консолидированном бюджете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КубГУ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28965" y="65105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229" y="1906104"/>
            <a:ext cx="7917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tp_kubsu_logo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609" y="116632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676918"/>
              </p:ext>
            </p:extLst>
          </p:nvPr>
        </p:nvGraphicFramePr>
        <p:xfrm>
          <a:off x="0" y="1588446"/>
          <a:ext cx="2971800" cy="457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596014"/>
              </p:ext>
            </p:extLst>
          </p:nvPr>
        </p:nvGraphicFramePr>
        <p:xfrm>
          <a:off x="3081337" y="1588446"/>
          <a:ext cx="2981325" cy="457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524605"/>
              </p:ext>
            </p:extLst>
          </p:nvPr>
        </p:nvGraphicFramePr>
        <p:xfrm>
          <a:off x="6172199" y="1588447"/>
          <a:ext cx="2952750" cy="457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86088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609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72" y="419850"/>
            <a:ext cx="7934740" cy="87301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Меры, направленные на стимулирование научно-педагогических работников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0430" y="65105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229" y="1906104"/>
            <a:ext cx="7917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661" y="116632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932600"/>
              </p:ext>
            </p:extLst>
          </p:nvPr>
        </p:nvGraphicFramePr>
        <p:xfrm>
          <a:off x="6921" y="1628800"/>
          <a:ext cx="9118029" cy="4680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Размер, руб.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Периодичность выплаты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Лучшим ученым «Кубанского государственного университета»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положением участника в рейтинге конкурса, максимальная выплата составляет 200 000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год, по итогам конкурса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Лучшим молодым ученым «Кубанского государственного университета»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положением участника в рейтинге конкурса, максимальная выплата составляет 100 000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год, по итогам конкурса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Молодым ученым, возглавившим рейтинг конкурса: «Лучший молодой ученый года»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20 000 рублей до 30 000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ежемесячно, устанавливается на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привлечение финансирования свыше 1 млн. руб., поступивших в рамках НИР и НТУ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 от доходов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год, по итогам финансового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публикационную активность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25 000 до 65 000 авторскому коллективу за 1 издание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подведение итогов конкурса каждые полгода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Сотрудникам, вышедшим на защиту докторской диссертации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Сотрудникам, вышедшим на защиту кандидатской диссертации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защиту докторской диссертации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защиту кандидатской диссертации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7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подготовку победителей и призеров всероссийской предметной олимпиады школьников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 за призера, 50 000 за победителя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6" marR="7046" marT="704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53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" y="-91880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39848" cy="518457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исполнения мероприятий, 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на повышение заработной платы отдельных категорий работников ФГБОУ ВО «Кубанский государственный университет», в соответствии с распоряжением Правительства 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30.04.2014г. № 722-р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3873" y="645528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7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454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42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" y="-91880"/>
            <a:ext cx="9144000" cy="6949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463" y="409317"/>
            <a:ext cx="7625072" cy="73972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 средней заработной платы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профессорско-преподавательского состава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КубГУ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79658" y="644428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pic>
        <p:nvPicPr>
          <p:cNvPr id="7" name="Picture 2" descr="tp_kubsu_logo"/>
          <p:cNvPicPr>
            <a:picLocks noChangeAspect="1" noChangeArrowheads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454"/>
            <a:ext cx="1037537" cy="7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29010036"/>
              </p:ext>
            </p:extLst>
          </p:nvPr>
        </p:nvGraphicFramePr>
        <p:xfrm>
          <a:off x="15919" y="1292437"/>
          <a:ext cx="9139848" cy="500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03514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907</Words>
  <Application>Microsoft Office PowerPoint</Application>
  <PresentationFormat>Экран (4:3)</PresentationFormat>
  <Paragraphs>149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О механизмах обеспечения выполнения Указа Президента Российской Федерации от 07.05.2012 № 597 «О мероприятиях       по реализации государственной социальной политики» в ФГБОУ ВО «Кубанский государственный университет» </vt:lpstr>
      <vt:lpstr>Нормативно-правовая база:</vt:lpstr>
      <vt:lpstr>Ключевые положения нормативно-правовых  актов, используемых в процессе выполнения Указа Президента Российской Федерации от 07.05.2012 № 597 </vt:lpstr>
      <vt:lpstr>Консолидированный бюджет  ФГБОУ ВО «КубГУ»</vt:lpstr>
      <vt:lpstr>   </vt:lpstr>
      <vt:lpstr>Доля расходов, приходящаяся на фонд оплаты  труда работников, в консолидированном бюджете  ФГБОУ ВО «КубГУ» </vt:lpstr>
      <vt:lpstr>Меры, направленные на стимулирование научно-педагогических работников</vt:lpstr>
      <vt:lpstr>Результаты исполнения мероприятий,  направленных на повышение заработной платы отдельных категорий работников ФГБОУ ВО «Кубанский государственный университет», в соответствии с распоряжением Правительства  Российской Федерации от 30.04.2014г. № 722-р  </vt:lpstr>
      <vt:lpstr>Соотношение  средней заработной платы  профессорско-преподавательского состава  ФГБОУ ВО «КубГУ»</vt:lpstr>
      <vt:lpstr>Соотношение средней заработной платы  научных работников ФГБОУ ВО «КубГУ»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опыте работы  КубГУ по разработке  и апробации эффективного контракта  с научно-педагогическими работниками</dc:title>
  <dc:creator>user</dc:creator>
  <cp:lastModifiedBy>Наталья Михайловна Беседина</cp:lastModifiedBy>
  <cp:revision>89</cp:revision>
  <cp:lastPrinted>2021-05-11T14:06:17Z</cp:lastPrinted>
  <dcterms:created xsi:type="dcterms:W3CDTF">2015-02-02T17:43:12Z</dcterms:created>
  <dcterms:modified xsi:type="dcterms:W3CDTF">2021-05-19T08:22:11Z</dcterms:modified>
</cp:coreProperties>
</file>