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7" r:id="rId10"/>
    <p:sldId id="269" r:id="rId11"/>
    <p:sldId id="270" r:id="rId12"/>
    <p:sldId id="271" r:id="rId13"/>
    <p:sldId id="27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8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5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48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7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8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6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54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3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1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7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5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8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149426-A5FA-4B8F-A187-D553F6EBFDA0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B5E4-8DA5-41D3-A2A8-C52C6F030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76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955" y="1375372"/>
            <a:ext cx="9644590" cy="3329581"/>
          </a:xfrm>
          <a:ln w="412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Добро пожаловать в мир русского языка и культуры!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4955" y="4969886"/>
            <a:ext cx="9644590" cy="46838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Кафедра русского языка как иностранного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772" y="248305"/>
            <a:ext cx="7371051" cy="794075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ПРАЗДНИКИ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5579" y="1632042"/>
            <a:ext cx="10126603" cy="2031325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Праздники приобщают иностранных </a:t>
            </a:r>
            <a:r>
              <a:rPr lang="ru-RU" dirty="0">
                <a:latin typeface="Times New Roman" panose="02020603050405020304" pitchFamily="18" charset="0"/>
              </a:rPr>
              <a:t>обучающихся к русской культуре, </a:t>
            </a:r>
            <a:r>
              <a:rPr lang="ru-RU" dirty="0" smtClean="0">
                <a:latin typeface="Times New Roman" panose="02020603050405020304" pitchFamily="18" charset="0"/>
              </a:rPr>
              <a:t>помогают больше </a:t>
            </a:r>
            <a:r>
              <a:rPr lang="ru-RU" dirty="0">
                <a:latin typeface="Times New Roman" panose="02020603050405020304" pitchFamily="18" charset="0"/>
              </a:rPr>
              <a:t>узнать о национальных традициях и </a:t>
            </a:r>
            <a:r>
              <a:rPr lang="ru-RU" dirty="0" smtClean="0">
                <a:latin typeface="Times New Roman" panose="02020603050405020304" pitchFamily="18" charset="0"/>
              </a:rPr>
              <a:t>обычаях России, </a:t>
            </a:r>
            <a:r>
              <a:rPr lang="ru-RU" dirty="0">
                <a:latin typeface="Times New Roman" panose="02020603050405020304" pitchFamily="18" charset="0"/>
              </a:rPr>
              <a:t>попробовать блюда русской </a:t>
            </a:r>
            <a:r>
              <a:rPr lang="ru-RU" dirty="0" smtClean="0">
                <a:latin typeface="Times New Roman" panose="02020603050405020304" pitchFamily="18" charset="0"/>
              </a:rPr>
              <a:t>кухни. На кафедре активно проводятся внеаудиторные мероприятия:</a:t>
            </a: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17 ноября – Международный день </a:t>
            </a:r>
            <a:r>
              <a:rPr lang="ru-RU" dirty="0" smtClean="0">
                <a:latin typeface="Times New Roman" panose="02020603050405020304" pitchFamily="18" charset="0"/>
              </a:rPr>
              <a:t>студентов</a:t>
            </a:r>
            <a:r>
              <a:rPr lang="ru-RU" dirty="0">
                <a:latin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«Русский чай» и Масленица;</a:t>
            </a: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</a:rPr>
              <a:t>Новый год по-русски</a:t>
            </a:r>
            <a:r>
              <a:rPr lang="ru-RU" dirty="0" smtClean="0">
                <a:latin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День славянской письменности и др.</a:t>
            </a:r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152" y="4048615"/>
            <a:ext cx="3386314" cy="2206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40" y="4048616"/>
            <a:ext cx="3400408" cy="2215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338" y="4048615"/>
            <a:ext cx="4032824" cy="22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922" y="289088"/>
            <a:ext cx="7596392" cy="700265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ЛЕТНЯЯ ШКОЛА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14" y="1437052"/>
            <a:ext cx="6288727" cy="2031325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Доценты кафедры РКИ совместно с магистрантами кафедры разработали программы обучения в летней школе РКИ (уровень А2, </a:t>
            </a:r>
            <a:r>
              <a:rPr lang="en-US" dirty="0" smtClean="0">
                <a:latin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</a:rPr>
              <a:t>2), </a:t>
            </a:r>
            <a:r>
              <a:rPr lang="ru-RU" dirty="0">
                <a:latin typeface="Times New Roman" panose="02020603050405020304" pitchFamily="18" charset="0"/>
              </a:rPr>
              <a:t>а также учебное пособие по русскому языку </a:t>
            </a:r>
            <a:r>
              <a:rPr lang="ru-RU" dirty="0" smtClean="0">
                <a:latin typeface="Times New Roman" panose="02020603050405020304" pitchFamily="18" charset="0"/>
              </a:rPr>
              <a:t>как иностранному. Материалы пособий, предлагаемых для обучения в летней школе, содержат страноведческий материал, отражающий социальные и культурные реалии Кубани и России.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1475"/>
          <a:stretch/>
        </p:blipFill>
        <p:spPr>
          <a:xfrm>
            <a:off x="7587814" y="2000816"/>
            <a:ext cx="4391692" cy="2935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79" y="4121991"/>
            <a:ext cx="5847796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458" y="1850018"/>
            <a:ext cx="10058400" cy="923330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</a:rPr>
              <a:t>Центре тестирования КубГУ </a:t>
            </a:r>
            <a:r>
              <a:rPr lang="ru-RU" dirty="0" smtClean="0">
                <a:latin typeface="Times New Roman" panose="02020603050405020304" pitchFamily="18" charset="0"/>
              </a:rPr>
              <a:t>проводится сертификационное </a:t>
            </a:r>
            <a:r>
              <a:rPr lang="ru-RU" dirty="0">
                <a:latin typeface="Times New Roman" panose="02020603050405020304" pitchFamily="18" charset="0"/>
              </a:rPr>
              <a:t>тестирование по уровням А1-С2 общего владения и по языку специальности (профессиональный модуль «Экономика и бизнес</a:t>
            </a:r>
            <a:r>
              <a:rPr lang="ru-RU" dirty="0" smtClean="0">
                <a:latin typeface="Times New Roman" panose="02020603050405020304" pitchFamily="18" charset="0"/>
              </a:rPr>
              <a:t>») в России и за рубежом.</a:t>
            </a:r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988" y="3179577"/>
            <a:ext cx="4042893" cy="2886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8707"/>
          <a:stretch/>
        </p:blipFill>
        <p:spPr>
          <a:xfrm>
            <a:off x="1282466" y="3179577"/>
            <a:ext cx="4454192" cy="288672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5158" y="135084"/>
            <a:ext cx="9404723" cy="1164327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400" b="1" dirty="0" smtClean="0"/>
              <a:t>ЦЕНТР ТЕСТИРОВАНИЯ ИНОСТРАННЫХ ГРАЖДАН ПО РКИ</a:t>
            </a:r>
            <a:br>
              <a:rPr lang="ru-RU" sz="2400" b="1" dirty="0" smtClean="0"/>
            </a:br>
            <a:r>
              <a:rPr lang="ru-RU" sz="2400" b="1" dirty="0" smtClean="0"/>
              <a:t>ЛИНГВОДИДАКТИЧЕСКОЕ ТЕСТИРОВАНИЕ</a:t>
            </a:r>
            <a:br>
              <a:rPr lang="ru-RU" sz="2400" b="1" dirty="0" smtClean="0"/>
            </a:br>
            <a:r>
              <a:rPr lang="ru-RU" sz="2400" b="1" dirty="0" smtClean="0"/>
              <a:t>ОБЩЕЕ ВЛАДЕНИЕ И ГРАЖДАНСТВО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12086"/>
            <a:ext cx="9404723" cy="1400530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ПРОДВИЖЕНИЕ РУССКОГО ЯЗЫКА ЗА РУБЕЖОМ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70" y="4408370"/>
            <a:ext cx="4449789" cy="231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6111" y="1916050"/>
            <a:ext cx="9404723" cy="2308324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Участие в Гранте Фонда «Русский мир» по направлению продвижение русского языка, литературы и культуры в Греческой Республике и Республике Кипр;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Разработка и публикация учебно-методических национально ориентированных комплексов по РКИ для школьников Греции и Кипра (уровень А1, А2, В1);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Организация стажировок и обучения для преподавателей русского языка в Греции;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Создание центра тестирования в г. Катерине, Греция;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Организация летней школы для студентов университета им. Аристотеля г. Салоники;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Проведение круглых столов, видеоконференций для учителей школ Греции и Кипра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5360" y="131749"/>
            <a:ext cx="9404723" cy="1032908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2000" b="1" dirty="0" smtClean="0"/>
              <a:t>Новое направление на бакалавриате филологического факультета </a:t>
            </a:r>
            <a:br>
              <a:rPr lang="ru-RU" sz="2000" b="1" dirty="0" smtClean="0"/>
            </a:br>
            <a:r>
              <a:rPr lang="ru-RU" sz="2000" b="1" dirty="0" smtClean="0"/>
              <a:t>Русский язык как иностранный</a:t>
            </a:r>
            <a:r>
              <a:rPr lang="en-US" sz="2000" b="1" dirty="0" smtClean="0"/>
              <a:t>/</a:t>
            </a:r>
            <a:r>
              <a:rPr lang="ru-RU" sz="2000" b="1" smtClean="0"/>
              <a:t>неродной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12" y="1267877"/>
            <a:ext cx="5319570" cy="2527135"/>
          </a:xfrm>
          <a:prstGeom prst="rect">
            <a:avLst/>
          </a:prstGeom>
          <a:solidFill>
            <a:schemeClr val="accent1"/>
          </a:solidFill>
          <a:ln w="22225" cmpd="dbl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0" y="1348467"/>
            <a:ext cx="6314891" cy="50769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711" y="3898232"/>
            <a:ext cx="5319571" cy="252713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746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7161" y="3508910"/>
            <a:ext cx="9404723" cy="923330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7675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После получения основного образования можно обучаться в магистратуре по направлению </a:t>
            </a:r>
            <a:r>
              <a:rPr lang="ru-RU" dirty="0">
                <a:latin typeface="Times New Roman" panose="02020603050405020304" pitchFamily="18" charset="0"/>
              </a:rPr>
              <a:t>«Современная филология в преподавании русского языка, русского языка как  иностранного/неродного и литературы в школе и вузе. Организация учебного </a:t>
            </a:r>
            <a:r>
              <a:rPr lang="ru-RU" dirty="0" smtClean="0">
                <a:latin typeface="Times New Roman" panose="02020603050405020304" pitchFamily="18" charset="0"/>
              </a:rPr>
              <a:t>процесса</a:t>
            </a:r>
            <a:r>
              <a:rPr lang="ru-RU" dirty="0" smtClean="0">
                <a:latin typeface="Times New Roman" panose="02020603050405020304" pitchFamily="18" charset="0"/>
              </a:rPr>
              <a:t>».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161" y="337213"/>
            <a:ext cx="9404723" cy="2136573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МАГИСТЕРСКАЯ ПРОГРАММА ПО НАПРАВЛЕНИЮ РУССКИЙ ЯЗЫК КАК ИНОСТРАННЫЙ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49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186" y="353131"/>
            <a:ext cx="9982657" cy="1400530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ПРОГРАММЫ ДОПОЛНИТЕЛЬНОГО ОБРАЗОВАНИЯ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186" y="2563737"/>
            <a:ext cx="9982657" cy="190821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Кафедра РКИ разработала программы получения дополнительного образования для </a:t>
            </a:r>
            <a:r>
              <a:rPr lang="ru-RU" sz="2000" dirty="0" smtClean="0">
                <a:latin typeface="Times New Roman" panose="02020603050405020304" pitchFamily="18" charset="0"/>
              </a:rPr>
              <a:t>филологов</a:t>
            </a:r>
            <a:r>
              <a:rPr lang="ru-RU" sz="2000" dirty="0">
                <a:latin typeface="Times New Roman" panose="02020603050405020304" pitchFamily="18" charset="0"/>
              </a:rPr>
              <a:t>, славистов, учителей зарубежных русских школ </a:t>
            </a:r>
            <a:r>
              <a:rPr lang="ru-RU" sz="2000" dirty="0" smtClean="0">
                <a:latin typeface="Times New Roman" panose="02020603050405020304" pitchFamily="18" charset="0"/>
              </a:rPr>
              <a:t>с целью повышения  квалификации «Современная </a:t>
            </a:r>
            <a:r>
              <a:rPr lang="ru-RU" sz="2000" dirty="0">
                <a:latin typeface="Times New Roman" panose="02020603050405020304" pitchFamily="18" charset="0"/>
              </a:rPr>
              <a:t>методика преподавания русского языка как иностранного» (72 ч.). Основная </a:t>
            </a:r>
            <a:r>
              <a:rPr lang="ru-RU" sz="2000" dirty="0" smtClean="0">
                <a:latin typeface="Times New Roman" panose="02020603050405020304" pitchFamily="18" charset="0"/>
              </a:rPr>
              <a:t>цель – </a:t>
            </a:r>
            <a:r>
              <a:rPr lang="ru-RU" sz="2000" dirty="0">
                <a:latin typeface="Times New Roman" panose="02020603050405020304" pitchFamily="18" charset="0"/>
              </a:rPr>
              <a:t>углубить знания и обогатить научно-профессиональную компетенцию преподавателя. </a:t>
            </a:r>
            <a:r>
              <a:rPr lang="ru-RU" sz="2000" dirty="0" smtClean="0">
                <a:latin typeface="Times New Roman" panose="02020603050405020304" pitchFamily="18" charset="0"/>
              </a:rPr>
              <a:t>Для обучающихся по программе </a:t>
            </a:r>
            <a:r>
              <a:rPr lang="ru-RU" sz="2000" dirty="0">
                <a:latin typeface="Times New Roman" panose="02020603050405020304" pitchFamily="18" charset="0"/>
              </a:rPr>
              <a:t>бакалавриата – </a:t>
            </a:r>
            <a:r>
              <a:rPr lang="ru-RU" sz="2000" dirty="0" smtClean="0">
                <a:latin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</a:rPr>
              <a:t>Русский язык как иностранный: методы и подходы» (36 ч</a:t>
            </a:r>
            <a:r>
              <a:rPr lang="ru-RU" sz="2000" dirty="0" smtClean="0">
                <a:latin typeface="Times New Roman" panose="02020603050405020304" pitchFamily="18" charset="0"/>
              </a:rPr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ИНОСТРАННЫЕ ОБУЧАЮЩИЕСЯ В КУБГУ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112" y="2140214"/>
            <a:ext cx="3348372" cy="3970318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БАКАЛАВРИАТ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филологический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юридический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экономический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биологический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</a:rPr>
              <a:t>урналистики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</a:rPr>
              <a:t>ИГГТиС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РГФ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</a:rPr>
              <a:t>ФКТиПМ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ФИСМО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ФТФ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</a:rPr>
              <a:t>ХиВТ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ФППК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0361" y="2139617"/>
            <a:ext cx="3402960" cy="2585323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МАГИСТРАТУРА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филологический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экономический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юридический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РГФ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</a:rPr>
              <a:t>ФКТиПМ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ФТФ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ФИСМО</a:t>
            </a:r>
          </a:p>
        </p:txBody>
      </p:sp>
    </p:spTree>
    <p:extLst>
      <p:ext uri="{BB962C8B-B14F-4D97-AF65-F5344CB8AC3E}">
        <p14:creationId xmlns:p14="http://schemas.microsoft.com/office/powerpoint/2010/main" val="30730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90" y="388182"/>
            <a:ext cx="9801092" cy="863102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АКАДЕМИЧЕСКАЯ МОБИЛЬНОСТЬ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1156821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91" y="1526153"/>
            <a:ext cx="9801092" cy="4247317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Кафедра РКИ предлагает программы семестрового обучения, созданные по авторским методикам доцентов кафедры:</a:t>
            </a:r>
          </a:p>
          <a:p>
            <a:pPr algn="just"/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</a:rPr>
              <a:t>Практическая </a:t>
            </a:r>
            <a:r>
              <a:rPr lang="ru-RU" dirty="0">
                <a:latin typeface="Times New Roman" panose="02020603050405020304" pitchFamily="18" charset="0"/>
              </a:rPr>
              <a:t>грамматика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 Русская фонетика в стихах и прозе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Жанры письменной речи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</a:rPr>
              <a:t>«Россия </a:t>
            </a:r>
            <a:r>
              <a:rPr lang="ru-RU" dirty="0">
                <a:latin typeface="Times New Roman" panose="02020603050405020304" pitchFamily="18" charset="0"/>
              </a:rPr>
              <a:t>в кинокадре»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</a:rPr>
              <a:t>Культура России: лингвострановедческий аспект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Язык СМИ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Практика устной речи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</a:rPr>
              <a:t>Анализ художественного текста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История России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</a:rPr>
              <a:t>Права человека. Русский язык в сфере юриспруденции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Язык специальности. Экономика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9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349" y="91056"/>
            <a:ext cx="8035877" cy="1400530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/>
              <a:t>НАУЧНАЯ И ПРОЕКТНАЯ </a:t>
            </a:r>
            <a:r>
              <a:rPr lang="ru-RU" b="1" dirty="0" smtClean="0"/>
              <a:t>ДЕЯТЕЛЬНОСТЬ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4482" y="2071168"/>
            <a:ext cx="8164413" cy="2585323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Проектная </a:t>
            </a:r>
            <a:r>
              <a:rPr lang="ru-RU" dirty="0">
                <a:latin typeface="Times New Roman" panose="02020603050405020304" pitchFamily="18" charset="0"/>
              </a:rPr>
              <a:t>деятельность – один из наиболее востребованных сегодня методов обучения. Он позволяет ещё в условиях аудитории ощутить вкус знаний. Бакалавр или магистр, работая над тем или иным </a:t>
            </a:r>
            <a:r>
              <a:rPr lang="ru-RU" dirty="0" smtClean="0">
                <a:latin typeface="Times New Roman" panose="02020603050405020304" pitchFamily="18" charset="0"/>
              </a:rPr>
              <a:t>проектом</a:t>
            </a:r>
            <a:r>
              <a:rPr lang="ru-RU" dirty="0">
                <a:latin typeface="Times New Roman" panose="02020603050405020304" pitchFamily="18" charset="0"/>
              </a:rPr>
              <a:t>, учится не только заниматься поиском необходимой информации, но и обобщать свои наблюдения, делиться размышлениями и их практической реализацией. Всё это приобретает особую значимость, когда это можно обсудить в научной дискуссии во время проведения на филологическом факультете научных студенческих конференций в апреле в рамках ежегодной «Недели науки», где они выступают с интересными докладами и презентациями.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4479" y="4683030"/>
            <a:ext cx="8164415" cy="923330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Магистранты </a:t>
            </a:r>
            <a:r>
              <a:rPr lang="ru-RU" dirty="0">
                <a:latin typeface="Times New Roman" panose="02020603050405020304" pitchFamily="18" charset="0"/>
              </a:rPr>
              <a:t>кафедры, будущие специалисты в области РКИ, в рамках данной конференции также представляют </a:t>
            </a:r>
            <a:r>
              <a:rPr lang="ru-RU" dirty="0" smtClean="0">
                <a:latin typeface="Times New Roman" panose="02020603050405020304" pitchFamily="18" charset="0"/>
              </a:rPr>
              <a:t>свои доклады </a:t>
            </a:r>
            <a:r>
              <a:rPr lang="ru-RU" dirty="0">
                <a:latin typeface="Times New Roman" panose="02020603050405020304" pitchFamily="18" charset="0"/>
              </a:rPr>
              <a:t>с методическими разработками.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503" y="2534970"/>
            <a:ext cx="3060529" cy="2419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1" y="52419"/>
            <a:ext cx="1485608" cy="19738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4479" y="5632899"/>
            <a:ext cx="8164415" cy="1200329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В октябре планируется проведение первой международной научной конференции по РКИ «Диалог языков и культур: опыт, инновации, перспективы» с участием зарубежных преподавателей и по итогам конференции издание сборника статей.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3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73" y="253146"/>
            <a:ext cx="7500140" cy="1400530"/>
          </a:xfrm>
          <a:ln w="41275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ОЛИМПИАДЫ , КОНКУРСЫ, ФЕСТИВАЛИ.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5799" y="1942558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47" y="1364794"/>
            <a:ext cx="3902023" cy="24108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209" y="1976059"/>
            <a:ext cx="7055669" cy="2862322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Кафедра </a:t>
            </a:r>
            <a:r>
              <a:rPr lang="ru-RU" dirty="0">
                <a:latin typeface="Times New Roman" panose="02020603050405020304" pitchFamily="18" charset="0"/>
              </a:rPr>
              <a:t>РКИ на протяжении многих лет является разработчиком конкурсных заданий, процедуры проведения и одним из организаторов городских Олимпиад по русскому языку среди иностранных обучающихся высших учебных заведений г. Краснодара. Олимпиады проводятся с целью повышения уровня языковой подготовки и реализации творческого потенциала обучающихся, а также укрепления позиций русского языка и культуры, популяризации и повышения мотивации к его изучению, а также поддержки талантливой молодёжи, формирования толерантности и новых международных контактов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47" y="4102951"/>
            <a:ext cx="3902023" cy="25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8886" y="336434"/>
            <a:ext cx="9859225" cy="923330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2913"/>
            <a:r>
              <a:rPr lang="ru-RU" dirty="0">
                <a:latin typeface="Times New Roman" panose="02020603050405020304" pitchFamily="18" charset="0"/>
              </a:rPr>
              <a:t>Иностранные обучающиеся также принимают активное участие в ежегодных Всероссийских олимпиадах по русскому языку как иностранному, «Онлайн-фестивалях Дружбы», организуемых РУДН и МГУ и всегда занимают призовые места.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65" y="1349263"/>
            <a:ext cx="4101220" cy="2570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438" y="1349263"/>
            <a:ext cx="1981242" cy="3092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418" y="1349263"/>
            <a:ext cx="1981242" cy="3086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224" y="1349263"/>
            <a:ext cx="1894416" cy="3086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65" y="4173648"/>
            <a:ext cx="4101220" cy="25705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49516" y="4698718"/>
            <a:ext cx="6891688" cy="1754326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</a:rPr>
              <a:t>Иностранные </a:t>
            </a:r>
            <a:r>
              <a:rPr lang="ru-RU" dirty="0">
                <a:latin typeface="Times New Roman" panose="02020603050405020304" pitchFamily="18" charset="0"/>
              </a:rPr>
              <a:t>обучающиеся традиционно принимают участие в литературных гостиных, Пушкинских чтениях, и в год 75-летия Победы в Великой отечественной войне в межнациональной поэтической онлайн акции «День белых журавлей». К этим мероприятиям они готовятся вместе со своими преподавателями, выбирая стихи и прозу лучших отечественных классиков.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0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</TotalTime>
  <Words>230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Ион</vt:lpstr>
      <vt:lpstr>  Добро пожаловать в мир русского языка и культуры! </vt:lpstr>
      <vt:lpstr>Новое направление на бакалавриате филологического факультета  Русский язык как иностранный/неродной</vt:lpstr>
      <vt:lpstr>МАГИСТЕРСКАЯ ПРОГРАММА ПО НАПРАВЛЕНИЮ РУССКИЙ ЯЗЫК КАК ИНОСТРАННЫЙ</vt:lpstr>
      <vt:lpstr>ПРОГРАММЫ ДОПОЛНИТЕЛЬНОГО ОБРАЗОВАНИЯ</vt:lpstr>
      <vt:lpstr>ИНОСТРАННЫЕ ОБУЧАЮЩИЕСЯ В КУБГУ</vt:lpstr>
      <vt:lpstr>АКАДЕМИЧЕСКАЯ МОБИЛЬНОСТЬ</vt:lpstr>
      <vt:lpstr>НАУЧНАЯ И ПРОЕКТНАЯ ДЕЯТЕЛЬНОСТЬ</vt:lpstr>
      <vt:lpstr>ОЛИМПИАДЫ , КОНКУРСЫ, ФЕСТИВАЛИ.</vt:lpstr>
      <vt:lpstr>Презентация PowerPoint</vt:lpstr>
      <vt:lpstr>ПРАЗДНИКИ</vt:lpstr>
      <vt:lpstr>ЛЕТНЯЯ ШКОЛА</vt:lpstr>
      <vt:lpstr>ЦЕНТР ТЕСТИРОВАНИЯ ИНОСТРАННЫХ ГРАЖДАН ПО РКИ ЛИНГВОДИДАКТИЧЕСКОЕ ТЕСТИРОВАНИЕ ОБЩЕЕ ВЛАДЕНИЕ И ГРАЖДАНСТВО </vt:lpstr>
      <vt:lpstr>ПРОДВИЖЕНИЕ РУССКОГО ЯЗЫКА ЗА РУБЕЖОМ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Юлия</cp:lastModifiedBy>
  <cp:revision>62</cp:revision>
  <cp:lastPrinted>2021-04-13T07:19:55Z</cp:lastPrinted>
  <dcterms:created xsi:type="dcterms:W3CDTF">2021-04-12T08:29:15Z</dcterms:created>
  <dcterms:modified xsi:type="dcterms:W3CDTF">2021-10-21T08:01:14Z</dcterms:modified>
</cp:coreProperties>
</file>